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57" r:id="rId4"/>
    <p:sldId id="258" r:id="rId5"/>
    <p:sldId id="260" r:id="rId6"/>
    <p:sldId id="261" r:id="rId7"/>
    <p:sldId id="262" r:id="rId8"/>
    <p:sldId id="263" r:id="rId9"/>
    <p:sldId id="264" r:id="rId10"/>
    <p:sldId id="265" r:id="rId11"/>
    <p:sldId id="267" r:id="rId12"/>
    <p:sldId id="268" r:id="rId13"/>
    <p:sldId id="273" r:id="rId14"/>
    <p:sldId id="274" r:id="rId15"/>
    <p:sldId id="266"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11"/>
  </p:normalViewPr>
  <p:slideViewPr>
    <p:cSldViewPr snapToGrid="0">
      <p:cViewPr varScale="1">
        <p:scale>
          <a:sx n="109" d="100"/>
          <a:sy n="109" d="100"/>
        </p:scale>
        <p:origin x="3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AD84A-FD87-9E46-AE05-BAB955909529}"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B24FDD-03EB-9F4A-88BF-C898CB5C851A}" type="slidenum">
              <a:rPr lang="en-US" smtClean="0"/>
              <a:t>‹#›</a:t>
            </a:fld>
            <a:endParaRPr lang="en-US"/>
          </a:p>
        </p:txBody>
      </p:sp>
    </p:spTree>
    <p:extLst>
      <p:ext uri="{BB962C8B-B14F-4D97-AF65-F5344CB8AC3E}">
        <p14:creationId xmlns:p14="http://schemas.microsoft.com/office/powerpoint/2010/main" val="710128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B24FDD-03EB-9F4A-88BF-C898CB5C851A}" type="slidenum">
              <a:rPr lang="en-US" smtClean="0"/>
              <a:t>3</a:t>
            </a:fld>
            <a:endParaRPr lang="en-US"/>
          </a:p>
        </p:txBody>
      </p:sp>
    </p:spTree>
    <p:extLst>
      <p:ext uri="{BB962C8B-B14F-4D97-AF65-F5344CB8AC3E}">
        <p14:creationId xmlns:p14="http://schemas.microsoft.com/office/powerpoint/2010/main" val="253192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4079-BD23-FC4C-85EF-55C008025F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06AE40-0D71-D26B-5DF5-4FEB9EDBAC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8F396-A3B1-B9FB-E917-EB15D20E8A34}"/>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1D36A560-D435-10AB-51E5-C2CCA4C48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64ECC-4AB1-75C4-BB0B-F204DF0A9E40}"/>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3844551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F002-DEBB-48C8-175F-F92BEC4E7C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FE60B-3130-9A84-6F62-1BC1742B5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6C32A-2304-A606-0BE0-F22A1723BC90}"/>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14DE3058-0416-146E-70BC-EEE5B4BEB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C5A9C-7FAC-D511-E582-CCC49750AF65}"/>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314077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53287-686F-434A-FABE-EF2E518902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CEE1D-D02C-5D64-6968-CD5E99DC1D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34907-173F-48B9-B27C-6B6FACA485FB}"/>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5D9D2077-7F91-0966-C823-1B921EBC4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75630-3B1B-6C13-9AF7-E426D58B7ABF}"/>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5479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5553-16D1-9BC0-82FB-84E8FC211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D5976-845E-DB25-1F3B-01B3B01978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A27F1-1A8E-AABF-1115-9384969CBA4E}"/>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87BA8E97-7049-BF3F-9E1E-E0C46FCD9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314BA-8596-2919-73D5-3D6CE48F971A}"/>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124462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BD54D-B304-EFEF-6568-031D296BD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15BB9B-E0D4-8654-A739-C47EA0DE3F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65936B-DC92-C280-BF4F-788A4EF85BD7}"/>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A3E41577-5C55-29AD-0401-305E19A06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91E3-F0FA-4C02-9638-615761CA4E5F}"/>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167066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5D55-5CCB-EFD6-7038-37590FFDC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9C8311-F55B-64CC-21E2-ACA6DF628F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4135F5-E47D-D552-191A-1AA9A1D2B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D24A7-3D8E-9C90-0FCC-505DA650024B}"/>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6" name="Footer Placeholder 5">
            <a:extLst>
              <a:ext uri="{FF2B5EF4-FFF2-40B4-BE49-F238E27FC236}">
                <a16:creationId xmlns:a16="http://schemas.microsoft.com/office/drawing/2014/main" id="{EB989520-C9B7-2F19-A7A3-915A71356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BCDBF-F7BB-600E-0EF8-E8B3611E33E8}"/>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426813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AB6C-7A61-E7DF-1985-B10EF0FE1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F12D89-F62C-C5D6-E509-C96CFC02A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70AA38-09AE-7A50-F9AF-405178DA0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42130-7FDE-08D0-7FD5-84307C9482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1F1AF-7BC0-B476-378C-0B722CB3E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266596-C20E-E175-4698-D72DE73D3AE5}"/>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8" name="Footer Placeholder 7">
            <a:extLst>
              <a:ext uri="{FF2B5EF4-FFF2-40B4-BE49-F238E27FC236}">
                <a16:creationId xmlns:a16="http://schemas.microsoft.com/office/drawing/2014/main" id="{16D20A97-D623-292E-66AD-7E92CF1C10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770D3-8A62-A9C3-C41D-8B4BAF67EF26}"/>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3746242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9DF7-A93B-A87C-2561-218E7E60FD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D5FAF4-331A-5076-0EAB-514AC83D1733}"/>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4" name="Footer Placeholder 3">
            <a:extLst>
              <a:ext uri="{FF2B5EF4-FFF2-40B4-BE49-F238E27FC236}">
                <a16:creationId xmlns:a16="http://schemas.microsoft.com/office/drawing/2014/main" id="{22271B2F-4909-87F1-9A4D-924D1CA04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5EFA6-ADB8-C735-E835-F727F8572575}"/>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1709237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6EBEB8-0DD0-F1F4-757C-1AD85CE0C91E}"/>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3" name="Footer Placeholder 2">
            <a:extLst>
              <a:ext uri="{FF2B5EF4-FFF2-40B4-BE49-F238E27FC236}">
                <a16:creationId xmlns:a16="http://schemas.microsoft.com/office/drawing/2014/main" id="{63F3050F-3688-9DBF-BF60-B6B7E9A649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CD19D8-BA55-8AB9-CE37-D55722C79C45}"/>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2929500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3A28-2492-CC15-888D-AE80844E3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634EA3-D603-C071-A4D3-C77FAE850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CCA8AD-8A07-D2E9-6D90-5FCCCFE55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A1BD6-7A54-FB2D-0FC7-1A12DC1B8BAF}"/>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6" name="Footer Placeholder 5">
            <a:extLst>
              <a:ext uri="{FF2B5EF4-FFF2-40B4-BE49-F238E27FC236}">
                <a16:creationId xmlns:a16="http://schemas.microsoft.com/office/drawing/2014/main" id="{8026A3B1-3786-D466-9F7A-CBB4971C1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18C8C-6B01-F71C-9353-A911D115B747}"/>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395271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8F95-FE27-1A0E-C319-96F74F701F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FCA555-0BB8-EC1F-1F23-444B9CD99E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D338B-7E95-E3E3-BA02-58405E55D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E9E5C-1174-D72B-2847-82803435A21E}"/>
              </a:ext>
            </a:extLst>
          </p:cNvPr>
          <p:cNvSpPr>
            <a:spLocks noGrp="1"/>
          </p:cNvSpPr>
          <p:nvPr>
            <p:ph type="dt" sz="half" idx="10"/>
          </p:nvPr>
        </p:nvSpPr>
        <p:spPr/>
        <p:txBody>
          <a:bodyPr/>
          <a:lstStyle/>
          <a:p>
            <a:fld id="{4B198DF3-8A74-3844-AFEC-846ED361FBD9}" type="datetimeFigureOut">
              <a:rPr lang="en-US" smtClean="0"/>
              <a:t>4/7/25</a:t>
            </a:fld>
            <a:endParaRPr lang="en-US"/>
          </a:p>
        </p:txBody>
      </p:sp>
      <p:sp>
        <p:nvSpPr>
          <p:cNvPr id="6" name="Footer Placeholder 5">
            <a:extLst>
              <a:ext uri="{FF2B5EF4-FFF2-40B4-BE49-F238E27FC236}">
                <a16:creationId xmlns:a16="http://schemas.microsoft.com/office/drawing/2014/main" id="{322D2F49-5876-D6CA-E62B-FA0E23A43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43B44-848D-495A-56D6-2A50BD251853}"/>
              </a:ext>
            </a:extLst>
          </p:cNvPr>
          <p:cNvSpPr>
            <a:spLocks noGrp="1"/>
          </p:cNvSpPr>
          <p:nvPr>
            <p:ph type="sldNum" sz="quarter" idx="12"/>
          </p:nvPr>
        </p:nvSpPr>
        <p:spPr/>
        <p:txBody>
          <a:bodyPr/>
          <a:lstStyle/>
          <a:p>
            <a:fld id="{D3C1C14C-70B9-2940-B112-10FB83EFFCDF}" type="slidenum">
              <a:rPr lang="en-US" smtClean="0"/>
              <a:t>‹#›</a:t>
            </a:fld>
            <a:endParaRPr lang="en-US"/>
          </a:p>
        </p:txBody>
      </p:sp>
    </p:spTree>
    <p:extLst>
      <p:ext uri="{BB962C8B-B14F-4D97-AF65-F5344CB8AC3E}">
        <p14:creationId xmlns:p14="http://schemas.microsoft.com/office/powerpoint/2010/main" val="1265739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479ED-706C-282E-7175-C6CE0D5CA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DCFC68-D52D-736B-B71D-F937D72022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0606B1-6EEC-B196-3D92-FF70567F2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198DF3-8A74-3844-AFEC-846ED361FBD9}" type="datetimeFigureOut">
              <a:rPr lang="en-US" smtClean="0"/>
              <a:t>4/7/25</a:t>
            </a:fld>
            <a:endParaRPr lang="en-US"/>
          </a:p>
        </p:txBody>
      </p:sp>
      <p:sp>
        <p:nvSpPr>
          <p:cNvPr id="5" name="Footer Placeholder 4">
            <a:extLst>
              <a:ext uri="{FF2B5EF4-FFF2-40B4-BE49-F238E27FC236}">
                <a16:creationId xmlns:a16="http://schemas.microsoft.com/office/drawing/2014/main" id="{34E84C1C-3D58-0448-FD26-94ACFB1B5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2C834B-88EB-B586-8789-F9AD9C145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C1C14C-70B9-2940-B112-10FB83EFFCDF}" type="slidenum">
              <a:rPr lang="en-US" smtClean="0"/>
              <a:t>‹#›</a:t>
            </a:fld>
            <a:endParaRPr lang="en-US"/>
          </a:p>
        </p:txBody>
      </p:sp>
    </p:spTree>
    <p:extLst>
      <p:ext uri="{BB962C8B-B14F-4D97-AF65-F5344CB8AC3E}">
        <p14:creationId xmlns:p14="http://schemas.microsoft.com/office/powerpoint/2010/main" val="2116090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jobs/view/4138270054/?eBP=CwEAAAGWCCaJNqwyV9ujd5W_p-yDBPJMSIY59Rq0ckd1pObbaSpdPJaqX8QMo9rOggY438oPvvevXT_qHJ40s8gMef8fGfp_EvXGAkVVRvdIGsO3tZHRY1Y9Ap8-USWu66eOtIqdQ4IpXjyDIaJbIuE956V1uy3yGpL2gDVCdUka-M6Q1Bq0s-553Hnp5cKsfwO6ti3FyqFAOgeK_r3qXuWWNn1PApCRNwccmDevPIki4wrhmg5GkfLgIB-1bZLKHnXarTN7YlDeZIcrl-LvgB4fxFVyBo7L3tZE1fOCU2d6O-tWP5JSOrwd_XvUz9f8zEqcGym0sg2E4r2toyL9L6aNcQTMkFVXzjm8FO43euyeJr8Yjsv7U8io-zzSrvgjTjHkz_othHYo11bXcFugSo2SXIQg8ZUI81JMQS8AvpD25Y8szQllTzNXwKK_NEq4MYGAVSKjCOFxIic6oXryp7Zt02v5T37C6N1nOGRynbNX_q60rxJy-rQtkOnBb16I5rIPUs8UO4j6&amp;refId=xHHqbQMRtLO8gVk4Eu1%2BLw%3D%3D&amp;trackingId=2L4EEv4hdVVHShpJdiit%2Bg%3D%3D&amp;trk=flagship3_search_srp_job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mailto:us.careers@inficon.com" TargetMode="External"/><Relationship Id="rId4" Type="http://schemas.openxmlformats.org/officeDocument/2006/relationships/hyperlink" Target="https://www.linkedin.com/jobs/view/4195980509/?eBP=CwEAAAGWCCaJNvcKbQmRr85f_t5LGm5JgdAxfhngNSxdMWB58a09Js015MIGmdMAuCt5bh8qBp-BYP30lrmvbUfAWOq9eQvteL38Bxe4VQQwUgDlV2uAuLN0UuppZfqN5ABt928e4uNgdXQu1CgSpU_ZmyMcs5EZ6XTl481euALbtblWGFJdY-V31SM09iuxLVS6UlQJawGe9CZ8gE_J-oXZct6S6k-g2ecnFcmDbUecHqt2-tyONLSnbe2OtdQe7r7hGsYwJt0LcGDvxomT6llMo9PNmGFPJIju-X6UoUup3aNy7oFXm3Ew10tNG8Mwx3JEnS-msnNdQhNoXmqU5ilPFd6DK53MMAkwADhx703fZv2XyPerdiuSlzMcJCNBUexK_5S09VPwx6cgn5S4xBUboF_XpWyUuCzBpCIw7CAEuRgfuynefWoAzBh1_Vmh_WY9XqFUvI1TYVis3F8qD-6i&amp;refId=xHHqbQMRtLO8gVk4Eu1%2BLw%3D%3D&amp;trackingId=0HyKC7BI7H2Aww8Cc2OMlw%3D%3D&amp;trk=flagship3_search_srp_job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9DA42-22B6-2C4A-FE03-252A5B34D1DD}"/>
              </a:ext>
            </a:extLst>
          </p:cNvPr>
          <p:cNvSpPr>
            <a:spLocks noGrp="1"/>
          </p:cNvSpPr>
          <p:nvPr>
            <p:ph type="ctrTitle"/>
          </p:nvPr>
        </p:nvSpPr>
        <p:spPr>
          <a:xfrm>
            <a:off x="1524000" y="1584683"/>
            <a:ext cx="9144000" cy="2551829"/>
          </a:xfrm>
        </p:spPr>
        <p:txBody>
          <a:bodyPr anchor="ctr">
            <a:normAutofit/>
          </a:bodyPr>
          <a:lstStyle/>
          <a:p>
            <a:r>
              <a:rPr lang="en-US" sz="6600"/>
              <a:t>Emerging Skills in the Semiconductor Industry</a:t>
            </a:r>
          </a:p>
        </p:txBody>
      </p:sp>
      <p:sp>
        <p:nvSpPr>
          <p:cNvPr id="3" name="Subtitle 2">
            <a:extLst>
              <a:ext uri="{FF2B5EF4-FFF2-40B4-BE49-F238E27FC236}">
                <a16:creationId xmlns:a16="http://schemas.microsoft.com/office/drawing/2014/main" id="{8C2B2019-7E69-2763-1335-0F1E135256A3}"/>
              </a:ext>
            </a:extLst>
          </p:cNvPr>
          <p:cNvSpPr>
            <a:spLocks noGrp="1"/>
          </p:cNvSpPr>
          <p:nvPr>
            <p:ph type="subTitle" idx="1"/>
          </p:nvPr>
        </p:nvSpPr>
        <p:spPr>
          <a:xfrm>
            <a:off x="1521055" y="5624776"/>
            <a:ext cx="9144000" cy="1182135"/>
          </a:xfrm>
        </p:spPr>
        <p:txBody>
          <a:bodyPr anchor="ctr">
            <a:normAutofit/>
          </a:bodyPr>
          <a:lstStyle/>
          <a:p>
            <a:r>
              <a:rPr lang="en-US" sz="2800" dirty="0"/>
              <a:t>People Analytics Case Study | Jessica Le</a:t>
            </a:r>
          </a:p>
        </p:txBody>
      </p:sp>
    </p:spTree>
    <p:extLst>
      <p:ext uri="{BB962C8B-B14F-4D97-AF65-F5344CB8AC3E}">
        <p14:creationId xmlns:p14="http://schemas.microsoft.com/office/powerpoint/2010/main" val="2931692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6" name="Rectangle 2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A8CE0-86FF-44A1-1370-EB151698F7C6}"/>
              </a:ext>
            </a:extLst>
          </p:cNvPr>
          <p:cNvSpPr>
            <a:spLocks noGrp="1"/>
          </p:cNvSpPr>
          <p:nvPr>
            <p:ph type="title"/>
          </p:nvPr>
        </p:nvSpPr>
        <p:spPr>
          <a:xfrm>
            <a:off x="1057025" y="922644"/>
            <a:ext cx="5040285" cy="1169585"/>
          </a:xfrm>
        </p:spPr>
        <p:txBody>
          <a:bodyPr anchor="b">
            <a:normAutofit/>
          </a:bodyPr>
          <a:lstStyle/>
          <a:p>
            <a:r>
              <a:rPr lang="en-US" sz="3700"/>
              <a:t>Word Cloud and Top Skills</a:t>
            </a:r>
          </a:p>
        </p:txBody>
      </p:sp>
      <p:sp>
        <p:nvSpPr>
          <p:cNvPr id="31" name="Rectangle 3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BC53F7-C403-8FA0-9DA6-DE68086A8D37}"/>
              </a:ext>
            </a:extLst>
          </p:cNvPr>
          <p:cNvSpPr>
            <a:spLocks noGrp="1"/>
          </p:cNvSpPr>
          <p:nvPr>
            <p:ph idx="1"/>
          </p:nvPr>
        </p:nvSpPr>
        <p:spPr>
          <a:xfrm>
            <a:off x="1055715" y="2508105"/>
            <a:ext cx="5040285" cy="3632493"/>
          </a:xfrm>
        </p:spPr>
        <p:txBody>
          <a:bodyPr anchor="ctr">
            <a:normAutofit/>
          </a:bodyPr>
          <a:lstStyle/>
          <a:p>
            <a:pPr>
              <a:buFont typeface="Arial" panose="020B0604020202020204" pitchFamily="34" charset="0"/>
              <a:buChar char="•"/>
            </a:pPr>
            <a:r>
              <a:rPr lang="en-US" sz="2000"/>
              <a:t>Word cloud of extracted skills</a:t>
            </a:r>
          </a:p>
          <a:p>
            <a:pPr>
              <a:buFont typeface="Arial" panose="020B0604020202020204" pitchFamily="34" charset="0"/>
              <a:buChar char="•"/>
            </a:pPr>
            <a:r>
              <a:rPr lang="en-US" sz="2000"/>
              <a:t>Bar chart of top 20 skills</a:t>
            </a:r>
          </a:p>
          <a:p>
            <a:endParaRPr lang="en-US" sz="2000"/>
          </a:p>
        </p:txBody>
      </p:sp>
      <p:pic>
        <p:nvPicPr>
          <p:cNvPr id="9" name="Picture 8" descr="A close up of words&#10;&#10;AI-generated content may be incorrect.">
            <a:extLst>
              <a:ext uri="{FF2B5EF4-FFF2-40B4-BE49-F238E27FC236}">
                <a16:creationId xmlns:a16="http://schemas.microsoft.com/office/drawing/2014/main" id="{C043FE22-8AB0-CAA0-12FF-6556EE42D77B}"/>
              </a:ext>
            </a:extLst>
          </p:cNvPr>
          <p:cNvPicPr>
            <a:picLocks noChangeAspect="1"/>
          </p:cNvPicPr>
          <p:nvPr/>
        </p:nvPicPr>
        <p:blipFill>
          <a:blip r:embed="rId2"/>
          <a:stretch>
            <a:fillRect/>
          </a:stretch>
        </p:blipFill>
        <p:spPr>
          <a:xfrm>
            <a:off x="7336212" y="774285"/>
            <a:ext cx="3610029" cy="2581173"/>
          </a:xfrm>
          <a:prstGeom prst="rect">
            <a:avLst/>
          </a:prstGeom>
        </p:spPr>
      </p:pic>
      <p:pic>
        <p:nvPicPr>
          <p:cNvPr id="7" name="Picture 6" descr="A graph of a graph with numbers and colors&#10;&#10;AI-generated content may be incorrect.">
            <a:extLst>
              <a:ext uri="{FF2B5EF4-FFF2-40B4-BE49-F238E27FC236}">
                <a16:creationId xmlns:a16="http://schemas.microsoft.com/office/drawing/2014/main" id="{40C7D6F3-D53B-18C5-FFDF-15BEBB44BACF}"/>
              </a:ext>
            </a:extLst>
          </p:cNvPr>
          <p:cNvPicPr>
            <a:picLocks noChangeAspect="1"/>
          </p:cNvPicPr>
          <p:nvPr/>
        </p:nvPicPr>
        <p:blipFill>
          <a:blip r:embed="rId3"/>
          <a:stretch>
            <a:fillRect/>
          </a:stretch>
        </p:blipFill>
        <p:spPr>
          <a:xfrm>
            <a:off x="7207766" y="3575074"/>
            <a:ext cx="3866922" cy="2581173"/>
          </a:xfrm>
          <a:prstGeom prst="rect">
            <a:avLst/>
          </a:prstGeom>
        </p:spPr>
      </p:pic>
    </p:spTree>
    <p:extLst>
      <p:ext uri="{BB962C8B-B14F-4D97-AF65-F5344CB8AC3E}">
        <p14:creationId xmlns:p14="http://schemas.microsoft.com/office/powerpoint/2010/main" val="253099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CDE3-8842-BF48-5C32-4FAAE192F40A}"/>
              </a:ext>
            </a:extLst>
          </p:cNvPr>
          <p:cNvSpPr>
            <a:spLocks noGrp="1"/>
          </p:cNvSpPr>
          <p:nvPr>
            <p:ph type="title"/>
          </p:nvPr>
        </p:nvSpPr>
        <p:spPr/>
        <p:txBody>
          <a:bodyPr/>
          <a:lstStyle/>
          <a:p>
            <a:r>
              <a:rPr lang="en-US" dirty="0"/>
              <a:t>Geographic Variation in Technical Skill Demand</a:t>
            </a:r>
          </a:p>
        </p:txBody>
      </p:sp>
      <p:pic>
        <p:nvPicPr>
          <p:cNvPr id="5" name="Content Placeholder 4" descr="A graph of different colored lines&#10;&#10;AI-generated content may be incorrect.">
            <a:extLst>
              <a:ext uri="{FF2B5EF4-FFF2-40B4-BE49-F238E27FC236}">
                <a16:creationId xmlns:a16="http://schemas.microsoft.com/office/drawing/2014/main" id="{7448FFC7-F09F-E89E-D35A-C6AB56601BED}"/>
              </a:ext>
            </a:extLst>
          </p:cNvPr>
          <p:cNvPicPr>
            <a:picLocks noGrp="1" noChangeAspect="1"/>
          </p:cNvPicPr>
          <p:nvPr>
            <p:ph idx="1"/>
          </p:nvPr>
        </p:nvPicPr>
        <p:blipFill>
          <a:blip r:embed="rId2"/>
          <a:stretch>
            <a:fillRect/>
          </a:stretch>
        </p:blipFill>
        <p:spPr>
          <a:xfrm>
            <a:off x="2288579" y="1825625"/>
            <a:ext cx="7614841" cy="4351338"/>
          </a:xfrm>
        </p:spPr>
      </p:pic>
    </p:spTree>
    <p:extLst>
      <p:ext uri="{BB962C8B-B14F-4D97-AF65-F5344CB8AC3E}">
        <p14:creationId xmlns:p14="http://schemas.microsoft.com/office/powerpoint/2010/main" val="4229411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4843-8599-DA64-F569-5506BAF1EAA2}"/>
              </a:ext>
            </a:extLst>
          </p:cNvPr>
          <p:cNvSpPr>
            <a:spLocks noGrp="1"/>
          </p:cNvSpPr>
          <p:nvPr>
            <p:ph type="title"/>
          </p:nvPr>
        </p:nvSpPr>
        <p:spPr/>
        <p:txBody>
          <a:bodyPr/>
          <a:lstStyle/>
          <a:p>
            <a:r>
              <a:rPr lang="en-US" dirty="0"/>
              <a:t>Most Common Roles in Semiconductor Job Postings</a:t>
            </a:r>
          </a:p>
        </p:txBody>
      </p:sp>
      <p:pic>
        <p:nvPicPr>
          <p:cNvPr id="5" name="Content Placeholder 4" descr="A graph of a number of jobs&#10;&#10;AI-generated content may be incorrect.">
            <a:extLst>
              <a:ext uri="{FF2B5EF4-FFF2-40B4-BE49-F238E27FC236}">
                <a16:creationId xmlns:a16="http://schemas.microsoft.com/office/drawing/2014/main" id="{357F553F-9824-CECE-9854-F8340B960B87}"/>
              </a:ext>
            </a:extLst>
          </p:cNvPr>
          <p:cNvPicPr>
            <a:picLocks noGrp="1" noChangeAspect="1"/>
          </p:cNvPicPr>
          <p:nvPr>
            <p:ph idx="1"/>
          </p:nvPr>
        </p:nvPicPr>
        <p:blipFill>
          <a:blip r:embed="rId2"/>
          <a:stretch>
            <a:fillRect/>
          </a:stretch>
        </p:blipFill>
        <p:spPr>
          <a:xfrm>
            <a:off x="1744662" y="1825625"/>
            <a:ext cx="8702676" cy="4351338"/>
          </a:xfrm>
        </p:spPr>
      </p:pic>
    </p:spTree>
    <p:extLst>
      <p:ext uri="{BB962C8B-B14F-4D97-AF65-F5344CB8AC3E}">
        <p14:creationId xmlns:p14="http://schemas.microsoft.com/office/powerpoint/2010/main" val="3920259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8636-B1F1-9FB6-781B-99D97DACE87B}"/>
              </a:ext>
            </a:extLst>
          </p:cNvPr>
          <p:cNvSpPr>
            <a:spLocks noGrp="1"/>
          </p:cNvSpPr>
          <p:nvPr>
            <p:ph type="title"/>
          </p:nvPr>
        </p:nvSpPr>
        <p:spPr/>
        <p:txBody>
          <a:bodyPr/>
          <a:lstStyle/>
          <a:p>
            <a:r>
              <a:rPr lang="en-US" b="1" dirty="0"/>
              <a:t>Key Insights</a:t>
            </a:r>
            <a:endParaRPr lang="en-US" dirty="0"/>
          </a:p>
        </p:txBody>
      </p:sp>
      <p:sp>
        <p:nvSpPr>
          <p:cNvPr id="3" name="Content Placeholder 2">
            <a:extLst>
              <a:ext uri="{FF2B5EF4-FFF2-40B4-BE49-F238E27FC236}">
                <a16:creationId xmlns:a16="http://schemas.microsoft.com/office/drawing/2014/main" id="{80E6ADDA-F5BE-4BBF-C3F0-A0F808BBC03A}"/>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1" dirty="0"/>
              <a:t>Top Emerging Skills</a:t>
            </a:r>
            <a:r>
              <a:rPr lang="en-US" dirty="0"/>
              <a:t>:</a:t>
            </a:r>
          </a:p>
          <a:p>
            <a:pPr marL="742950" lvl="1" indent="-285750">
              <a:buFont typeface="Arial" panose="020B0604020202020204" pitchFamily="34" charset="0"/>
              <a:buChar char="•"/>
            </a:pPr>
            <a:r>
              <a:rPr lang="en-US" i="1" dirty="0"/>
              <a:t>Failure analysis</a:t>
            </a:r>
            <a:r>
              <a:rPr lang="en-US" dirty="0"/>
              <a:t>, </a:t>
            </a:r>
            <a:r>
              <a:rPr lang="en-US" i="1" dirty="0"/>
              <a:t>silicon photonics</a:t>
            </a:r>
            <a:r>
              <a:rPr lang="en-US" dirty="0"/>
              <a:t>, </a:t>
            </a:r>
            <a:r>
              <a:rPr lang="en-US" i="1" dirty="0"/>
              <a:t>AI</a:t>
            </a:r>
            <a:r>
              <a:rPr lang="en-US" dirty="0"/>
              <a:t>, </a:t>
            </a:r>
            <a:r>
              <a:rPr lang="en-US" i="1" dirty="0"/>
              <a:t>quantum computing</a:t>
            </a:r>
            <a:r>
              <a:rPr lang="en-US" dirty="0"/>
              <a:t>, </a:t>
            </a:r>
            <a:r>
              <a:rPr lang="en-US" i="1" dirty="0"/>
              <a:t>edge AI</a:t>
            </a:r>
            <a:r>
              <a:rPr lang="en-US" dirty="0"/>
              <a:t>, </a:t>
            </a:r>
            <a:r>
              <a:rPr lang="en-US" i="1" dirty="0" err="1"/>
              <a:t>matlab</a:t>
            </a:r>
            <a:endParaRPr lang="en-US" dirty="0"/>
          </a:p>
          <a:p>
            <a:pPr>
              <a:buFont typeface="Arial" panose="020B0604020202020204" pitchFamily="34" charset="0"/>
              <a:buChar char="•"/>
            </a:pPr>
            <a:r>
              <a:rPr lang="en-US" b="1" dirty="0"/>
              <a:t>Skill Category Leaders</a:t>
            </a:r>
            <a:r>
              <a:rPr lang="en-US" dirty="0"/>
              <a:t>:</a:t>
            </a:r>
          </a:p>
          <a:p>
            <a:pPr marL="742950" lvl="1" indent="-285750">
              <a:buFont typeface="Arial" panose="020B0604020202020204" pitchFamily="34" charset="0"/>
              <a:buChar char="•"/>
            </a:pPr>
            <a:r>
              <a:rPr lang="en-US" dirty="0"/>
              <a:t>Digital Design, Verification, AI, Manufacturing</a:t>
            </a:r>
          </a:p>
          <a:p>
            <a:pPr>
              <a:buFont typeface="Arial" panose="020B0604020202020204" pitchFamily="34" charset="0"/>
              <a:buChar char="•"/>
            </a:pPr>
            <a:r>
              <a:rPr lang="en-US" b="1" dirty="0"/>
              <a:t>Regional Trends</a:t>
            </a:r>
            <a:r>
              <a:rPr lang="en-US" dirty="0"/>
              <a:t>:</a:t>
            </a:r>
          </a:p>
          <a:p>
            <a:pPr marL="742950" lvl="1" indent="-285750">
              <a:buFont typeface="Arial" panose="020B0604020202020204" pitchFamily="34" charset="0"/>
              <a:buChar char="•"/>
            </a:pPr>
            <a:r>
              <a:rPr lang="en-US" i="1" dirty="0"/>
              <a:t>Austin</a:t>
            </a:r>
            <a:r>
              <a:rPr lang="en-US" dirty="0"/>
              <a:t>: Cybersecurity, generative AI</a:t>
            </a:r>
          </a:p>
          <a:p>
            <a:pPr marL="742950" lvl="1" indent="-285750">
              <a:buFont typeface="Arial" panose="020B0604020202020204" pitchFamily="34" charset="0"/>
              <a:buChar char="•"/>
            </a:pPr>
            <a:r>
              <a:rPr lang="en-US" i="1" dirty="0"/>
              <a:t>Santa Clara</a:t>
            </a:r>
            <a:r>
              <a:rPr lang="en-US" dirty="0"/>
              <a:t>: AI, silicon photonics</a:t>
            </a:r>
          </a:p>
          <a:p>
            <a:pPr marL="742950" lvl="1" indent="-285750">
              <a:buFont typeface="Arial" panose="020B0604020202020204" pitchFamily="34" charset="0"/>
              <a:buChar char="•"/>
            </a:pPr>
            <a:r>
              <a:rPr lang="en-US" i="1" dirty="0"/>
              <a:t>Fremont</a:t>
            </a:r>
            <a:r>
              <a:rPr lang="en-US" dirty="0"/>
              <a:t>: Test automation, embedded systems</a:t>
            </a:r>
          </a:p>
          <a:p>
            <a:pPr>
              <a:buFont typeface="Arial" panose="020B0604020202020204" pitchFamily="34" charset="0"/>
              <a:buChar char="•"/>
            </a:pPr>
            <a:r>
              <a:rPr lang="en-US" b="1" dirty="0"/>
              <a:t>Role Trends</a:t>
            </a:r>
            <a:r>
              <a:rPr lang="en-US" dirty="0"/>
              <a:t>:</a:t>
            </a:r>
          </a:p>
          <a:p>
            <a:pPr marL="742950" lvl="1" indent="-285750">
              <a:buFont typeface="Arial" panose="020B0604020202020204" pitchFamily="34" charset="0"/>
              <a:buChar char="•"/>
            </a:pPr>
            <a:r>
              <a:rPr lang="en-US" dirty="0"/>
              <a:t>Mix of technical and non-technical roles (e.g., estimators, finance managers)</a:t>
            </a:r>
          </a:p>
          <a:p>
            <a:pPr>
              <a:buFont typeface="Arial" panose="020B0604020202020204" pitchFamily="34" charset="0"/>
              <a:buChar char="•"/>
            </a:pPr>
            <a:r>
              <a:rPr lang="en-US" b="1" dirty="0"/>
              <a:t>Skill Pairings</a:t>
            </a:r>
            <a:r>
              <a:rPr lang="en-US" dirty="0"/>
              <a:t>:</a:t>
            </a:r>
          </a:p>
          <a:p>
            <a:pPr marL="742950" lvl="1" indent="-285750">
              <a:buFont typeface="Arial" panose="020B0604020202020204" pitchFamily="34" charset="0"/>
              <a:buChar char="•"/>
            </a:pPr>
            <a:r>
              <a:rPr lang="en-US" dirty="0"/>
              <a:t>Skills like </a:t>
            </a:r>
            <a:r>
              <a:rPr lang="en-US" i="1" dirty="0"/>
              <a:t>AI</a:t>
            </a:r>
            <a:r>
              <a:rPr lang="en-US" dirty="0"/>
              <a:t>, </a:t>
            </a:r>
            <a:r>
              <a:rPr lang="en-US" i="1" dirty="0"/>
              <a:t>photolithography</a:t>
            </a:r>
            <a:r>
              <a:rPr lang="en-US" dirty="0"/>
              <a:t>, </a:t>
            </a:r>
            <a:r>
              <a:rPr lang="en-US" i="1" dirty="0"/>
              <a:t>quantum computing</a:t>
            </a:r>
            <a:r>
              <a:rPr lang="en-US" dirty="0"/>
              <a:t> frequently co-occur</a:t>
            </a:r>
          </a:p>
          <a:p>
            <a:endParaRPr lang="en-US" dirty="0"/>
          </a:p>
        </p:txBody>
      </p:sp>
    </p:spTree>
    <p:extLst>
      <p:ext uri="{BB962C8B-B14F-4D97-AF65-F5344CB8AC3E}">
        <p14:creationId xmlns:p14="http://schemas.microsoft.com/office/powerpoint/2010/main" val="2891105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177-2562-17D4-3F28-98FA14D2A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91A83-BA6E-A331-DE27-8AD471DAFCB3}"/>
              </a:ext>
            </a:extLst>
          </p:cNvPr>
          <p:cNvSpPr>
            <a:spLocks noGrp="1"/>
          </p:cNvSpPr>
          <p:nvPr>
            <p:ph type="title"/>
          </p:nvPr>
        </p:nvSpPr>
        <p:spPr/>
        <p:txBody>
          <a:bodyPr/>
          <a:lstStyle/>
          <a:p>
            <a:r>
              <a:rPr lang="en-US" b="1" dirty="0"/>
              <a:t>Recommendations</a:t>
            </a:r>
            <a:endParaRPr lang="en-US" dirty="0"/>
          </a:p>
        </p:txBody>
      </p:sp>
      <p:sp>
        <p:nvSpPr>
          <p:cNvPr id="3" name="Content Placeholder 2">
            <a:extLst>
              <a:ext uri="{FF2B5EF4-FFF2-40B4-BE49-F238E27FC236}">
                <a16:creationId xmlns:a16="http://schemas.microsoft.com/office/drawing/2014/main" id="{0FCD8582-7F2F-4B59-02DF-B8B21CC37259}"/>
              </a:ext>
            </a:extLst>
          </p:cNvPr>
          <p:cNvSpPr>
            <a:spLocks noGrp="1"/>
          </p:cNvSpPr>
          <p:nvPr>
            <p:ph idx="1"/>
          </p:nvPr>
        </p:nvSpPr>
        <p:spPr/>
        <p:txBody>
          <a:bodyPr>
            <a:normAutofit fontScale="77500" lnSpcReduction="20000"/>
          </a:bodyPr>
          <a:lstStyle/>
          <a:p>
            <a:pPr>
              <a:buNone/>
            </a:pPr>
            <a:r>
              <a:rPr lang="en-US" b="1" dirty="0"/>
              <a:t>For Job Seekers</a:t>
            </a:r>
            <a:endParaRPr lang="en-US" dirty="0"/>
          </a:p>
          <a:p>
            <a:pPr>
              <a:buFont typeface="Arial" panose="020B0604020202020204" pitchFamily="34" charset="0"/>
              <a:buChar char="•"/>
            </a:pPr>
            <a:r>
              <a:rPr lang="en-US" dirty="0"/>
              <a:t>Build cross-domain skills (e.g., hardware + AI)</a:t>
            </a:r>
          </a:p>
          <a:p>
            <a:pPr>
              <a:buFont typeface="Arial" panose="020B0604020202020204" pitchFamily="34" charset="0"/>
              <a:buChar char="•"/>
            </a:pPr>
            <a:r>
              <a:rPr lang="en-US" dirty="0"/>
              <a:t>Prioritize in-demand fields: verification, photonics, quantum tech</a:t>
            </a:r>
          </a:p>
          <a:p>
            <a:pPr>
              <a:buFont typeface="Arial" panose="020B0604020202020204" pitchFamily="34" charset="0"/>
              <a:buChar char="•"/>
            </a:pPr>
            <a:r>
              <a:rPr lang="en-US" dirty="0"/>
              <a:t>Target roles by region-specific demands</a:t>
            </a:r>
          </a:p>
          <a:p>
            <a:pPr>
              <a:buNone/>
            </a:pPr>
            <a:r>
              <a:rPr lang="en-US" b="1" dirty="0"/>
              <a:t>For Employers</a:t>
            </a:r>
            <a:endParaRPr lang="en-US" dirty="0"/>
          </a:p>
          <a:p>
            <a:pPr>
              <a:buFont typeface="Arial" panose="020B0604020202020204" pitchFamily="34" charset="0"/>
              <a:buChar char="•"/>
            </a:pPr>
            <a:r>
              <a:rPr lang="en-US" dirty="0"/>
              <a:t>Use location-specific data to guide recruiting</a:t>
            </a:r>
          </a:p>
          <a:p>
            <a:pPr>
              <a:buFont typeface="Arial" panose="020B0604020202020204" pitchFamily="34" charset="0"/>
              <a:buChar char="•"/>
            </a:pPr>
            <a:r>
              <a:rPr lang="en-US" dirty="0"/>
              <a:t>Build internal training across EDA, AI, and advanced materials</a:t>
            </a:r>
          </a:p>
          <a:p>
            <a:pPr>
              <a:buFont typeface="Arial" panose="020B0604020202020204" pitchFamily="34" charset="0"/>
              <a:buChar char="•"/>
            </a:pPr>
            <a:r>
              <a:rPr lang="en-US" dirty="0"/>
              <a:t>Foster mentorship across traditional and emerging domains</a:t>
            </a:r>
          </a:p>
          <a:p>
            <a:pPr>
              <a:buNone/>
            </a:pPr>
            <a:r>
              <a:rPr lang="en-US" b="1" dirty="0"/>
              <a:t>For Educators</a:t>
            </a:r>
            <a:endParaRPr lang="en-US" dirty="0"/>
          </a:p>
          <a:p>
            <a:pPr>
              <a:buFont typeface="Arial" panose="020B0604020202020204" pitchFamily="34" charset="0"/>
              <a:buChar char="•"/>
            </a:pPr>
            <a:r>
              <a:rPr lang="en-US" dirty="0"/>
              <a:t>Introduce AI-integrated semiconductor tracks</a:t>
            </a:r>
          </a:p>
          <a:p>
            <a:pPr>
              <a:buFont typeface="Arial" panose="020B0604020202020204" pitchFamily="34" charset="0"/>
              <a:buChar char="•"/>
            </a:pPr>
            <a:r>
              <a:rPr lang="en-US" dirty="0"/>
              <a:t>Incorporate hands-on training with industry-standard tools</a:t>
            </a:r>
          </a:p>
          <a:p>
            <a:pPr>
              <a:buFont typeface="Arial" panose="020B0604020202020204" pitchFamily="34" charset="0"/>
              <a:buChar char="•"/>
            </a:pPr>
            <a:r>
              <a:rPr lang="en-US" dirty="0"/>
              <a:t>Align curriculum with trending domains: verification, photonics, quantum</a:t>
            </a:r>
          </a:p>
          <a:p>
            <a:endParaRPr lang="en-US" dirty="0"/>
          </a:p>
        </p:txBody>
      </p:sp>
    </p:spTree>
    <p:extLst>
      <p:ext uri="{BB962C8B-B14F-4D97-AF65-F5344CB8AC3E}">
        <p14:creationId xmlns:p14="http://schemas.microsoft.com/office/powerpoint/2010/main" val="2068591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03ABF-F0DE-F223-4264-FE85275DFD8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Specific about Design Roles </a:t>
            </a:r>
          </a:p>
        </p:txBody>
      </p:sp>
      <p:pic>
        <p:nvPicPr>
          <p:cNvPr id="7" name="Picture 6" descr="A pie chart with different colored circles&#10;&#10;AI-generated content may be incorrect.">
            <a:extLst>
              <a:ext uri="{FF2B5EF4-FFF2-40B4-BE49-F238E27FC236}">
                <a16:creationId xmlns:a16="http://schemas.microsoft.com/office/drawing/2014/main" id="{16C0168E-4218-78AF-1C15-01DD96F4AAB9}"/>
              </a:ext>
            </a:extLst>
          </p:cNvPr>
          <p:cNvPicPr>
            <a:picLocks noChangeAspect="1"/>
          </p:cNvPicPr>
          <p:nvPr/>
        </p:nvPicPr>
        <p:blipFill>
          <a:blip r:embed="rId2"/>
          <a:srcRect r="-2" b="530"/>
          <a:stretch/>
        </p:blipFill>
        <p:spPr>
          <a:xfrm>
            <a:off x="190917" y="1869589"/>
            <a:ext cx="5803323" cy="4617964"/>
          </a:xfrm>
          <a:prstGeom prst="rect">
            <a:avLst/>
          </a:prstGeom>
        </p:spPr>
      </p:pic>
      <p:pic>
        <p:nvPicPr>
          <p:cNvPr id="5" name="Content Placeholder 4" descr="A graph of a graph with different colored bars&#10;&#10;AI-generated content may be incorrect.">
            <a:extLst>
              <a:ext uri="{FF2B5EF4-FFF2-40B4-BE49-F238E27FC236}">
                <a16:creationId xmlns:a16="http://schemas.microsoft.com/office/drawing/2014/main" id="{A6D6B321-BDCA-EB18-DB65-A88E67EEC79A}"/>
              </a:ext>
            </a:extLst>
          </p:cNvPr>
          <p:cNvPicPr>
            <a:picLocks noGrp="1" noChangeAspect="1"/>
          </p:cNvPicPr>
          <p:nvPr>
            <p:ph idx="1"/>
          </p:nvPr>
        </p:nvPicPr>
        <p:blipFill>
          <a:blip r:embed="rId3"/>
          <a:srcRect r="430" b="3"/>
          <a:stretch/>
        </p:blipFill>
        <p:spPr>
          <a:xfrm>
            <a:off x="6189934" y="2410448"/>
            <a:ext cx="5803323" cy="3890357"/>
          </a:xfrm>
          <a:prstGeom prst="rect">
            <a:avLst/>
          </a:prstGeom>
        </p:spPr>
      </p:pic>
    </p:spTree>
    <p:extLst>
      <p:ext uri="{BB962C8B-B14F-4D97-AF65-F5344CB8AC3E}">
        <p14:creationId xmlns:p14="http://schemas.microsoft.com/office/powerpoint/2010/main" val="385730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ADD81-D161-02FB-8E85-E5185F793991}"/>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kern="1200" dirty="0">
                <a:solidFill>
                  <a:schemeClr val="tx1"/>
                </a:solidFill>
                <a:latin typeface="+mj-lt"/>
                <a:ea typeface="+mj-ea"/>
                <a:cs typeface="+mj-cs"/>
              </a:rPr>
              <a:t>Comparison between Industry and Marvell</a:t>
            </a:r>
          </a:p>
        </p:txBody>
      </p:sp>
      <p:pic>
        <p:nvPicPr>
          <p:cNvPr id="7" name="Picture 6" descr="A graph of a graph with numbers and colors&#10;&#10;AI-generated content may be incorrect.">
            <a:extLst>
              <a:ext uri="{FF2B5EF4-FFF2-40B4-BE49-F238E27FC236}">
                <a16:creationId xmlns:a16="http://schemas.microsoft.com/office/drawing/2014/main" id="{360D2049-4173-7A6A-5976-A0FE3C3FDF97}"/>
              </a:ext>
            </a:extLst>
          </p:cNvPr>
          <p:cNvPicPr>
            <a:picLocks noChangeAspect="1"/>
          </p:cNvPicPr>
          <p:nvPr/>
        </p:nvPicPr>
        <p:blipFill>
          <a:blip r:embed="rId2"/>
          <a:srcRect r="430" b="3"/>
          <a:stretch/>
        </p:blipFill>
        <p:spPr>
          <a:xfrm>
            <a:off x="198741" y="2410448"/>
            <a:ext cx="5803323" cy="3890357"/>
          </a:xfrm>
          <a:prstGeom prst="rect">
            <a:avLst/>
          </a:prstGeom>
        </p:spPr>
      </p:pic>
      <p:pic>
        <p:nvPicPr>
          <p:cNvPr id="5" name="Content Placeholder 4" descr="A graph of a graph of skills&#10;&#10;AI-generated content may be incorrect.">
            <a:extLst>
              <a:ext uri="{FF2B5EF4-FFF2-40B4-BE49-F238E27FC236}">
                <a16:creationId xmlns:a16="http://schemas.microsoft.com/office/drawing/2014/main" id="{541D83F7-0026-F19F-8018-C0BB3D8CE0FD}"/>
              </a:ext>
            </a:extLst>
          </p:cNvPr>
          <p:cNvPicPr>
            <a:picLocks noGrp="1" noChangeAspect="1"/>
          </p:cNvPicPr>
          <p:nvPr>
            <p:ph idx="1"/>
          </p:nvPr>
        </p:nvPicPr>
        <p:blipFill>
          <a:blip r:embed="rId3"/>
          <a:srcRect r="430" b="3"/>
          <a:stretch/>
        </p:blipFill>
        <p:spPr>
          <a:xfrm>
            <a:off x="6189934" y="2410448"/>
            <a:ext cx="5803323" cy="3890357"/>
          </a:xfrm>
          <a:prstGeom prst="rect">
            <a:avLst/>
          </a:prstGeom>
        </p:spPr>
      </p:pic>
      <p:sp>
        <p:nvSpPr>
          <p:cNvPr id="8" name="TextBox 7">
            <a:extLst>
              <a:ext uri="{FF2B5EF4-FFF2-40B4-BE49-F238E27FC236}">
                <a16:creationId xmlns:a16="http://schemas.microsoft.com/office/drawing/2014/main" id="{4BE395C0-22CF-43B1-74A7-F38A7B659EA0}"/>
              </a:ext>
            </a:extLst>
          </p:cNvPr>
          <p:cNvSpPr txBox="1"/>
          <p:nvPr/>
        </p:nvSpPr>
        <p:spPr>
          <a:xfrm>
            <a:off x="2260600" y="2019300"/>
            <a:ext cx="1308100" cy="369332"/>
          </a:xfrm>
          <a:prstGeom prst="rect">
            <a:avLst/>
          </a:prstGeom>
          <a:noFill/>
        </p:spPr>
        <p:txBody>
          <a:bodyPr wrap="square" rtlCol="0">
            <a:spAutoFit/>
          </a:bodyPr>
          <a:lstStyle/>
          <a:p>
            <a:r>
              <a:rPr lang="en-US" dirty="0"/>
              <a:t>industry</a:t>
            </a:r>
          </a:p>
        </p:txBody>
      </p:sp>
      <p:sp>
        <p:nvSpPr>
          <p:cNvPr id="9" name="TextBox 8">
            <a:extLst>
              <a:ext uri="{FF2B5EF4-FFF2-40B4-BE49-F238E27FC236}">
                <a16:creationId xmlns:a16="http://schemas.microsoft.com/office/drawing/2014/main" id="{802F56EB-C0DD-124D-BFDD-1919C4457DD6}"/>
              </a:ext>
            </a:extLst>
          </p:cNvPr>
          <p:cNvSpPr txBox="1"/>
          <p:nvPr/>
        </p:nvSpPr>
        <p:spPr>
          <a:xfrm>
            <a:off x="8437545" y="2019300"/>
            <a:ext cx="1308100" cy="369332"/>
          </a:xfrm>
          <a:prstGeom prst="rect">
            <a:avLst/>
          </a:prstGeom>
          <a:noFill/>
        </p:spPr>
        <p:txBody>
          <a:bodyPr wrap="square" rtlCol="0">
            <a:spAutoFit/>
          </a:bodyPr>
          <a:lstStyle/>
          <a:p>
            <a:r>
              <a:rPr lang="en-US" dirty="0" err="1"/>
              <a:t>marvell</a:t>
            </a:r>
            <a:endParaRPr lang="en-US" dirty="0"/>
          </a:p>
        </p:txBody>
      </p:sp>
    </p:spTree>
    <p:extLst>
      <p:ext uri="{BB962C8B-B14F-4D97-AF65-F5344CB8AC3E}">
        <p14:creationId xmlns:p14="http://schemas.microsoft.com/office/powerpoint/2010/main" val="359239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5DE87-67D0-4F96-4C65-5A53C5862FBE}"/>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Comparison about job </a:t>
            </a:r>
            <a:r>
              <a:rPr lang="en-US" sz="5200" dirty="0"/>
              <a:t>titles </a:t>
            </a:r>
            <a:endParaRPr lang="en-US" sz="5200" kern="1200" dirty="0">
              <a:solidFill>
                <a:schemeClr val="tx1"/>
              </a:solidFill>
              <a:latin typeface="+mj-lt"/>
              <a:ea typeface="+mj-ea"/>
              <a:cs typeface="+mj-cs"/>
            </a:endParaRPr>
          </a:p>
        </p:txBody>
      </p:sp>
      <p:pic>
        <p:nvPicPr>
          <p:cNvPr id="7" name="Picture 6" descr="A graph of a job title&#10;&#10;AI-generated content may be incorrect.">
            <a:extLst>
              <a:ext uri="{FF2B5EF4-FFF2-40B4-BE49-F238E27FC236}">
                <a16:creationId xmlns:a16="http://schemas.microsoft.com/office/drawing/2014/main" id="{FA3BDD45-882B-E907-EF0F-568F1A05D8AD}"/>
              </a:ext>
            </a:extLst>
          </p:cNvPr>
          <p:cNvPicPr>
            <a:picLocks noChangeAspect="1"/>
          </p:cNvPicPr>
          <p:nvPr/>
        </p:nvPicPr>
        <p:blipFill>
          <a:blip r:embed="rId2"/>
          <a:srcRect l="25414" r="1" b="1"/>
          <a:stretch/>
        </p:blipFill>
        <p:spPr>
          <a:xfrm>
            <a:off x="6282041" y="2233392"/>
            <a:ext cx="5803323" cy="3890357"/>
          </a:xfrm>
          <a:prstGeom prst="rect">
            <a:avLst/>
          </a:prstGeom>
        </p:spPr>
      </p:pic>
      <p:pic>
        <p:nvPicPr>
          <p:cNvPr id="5" name="Content Placeholder 4" descr="A graph of a number of jobs&#10;&#10;AI-generated content may be incorrect.">
            <a:extLst>
              <a:ext uri="{FF2B5EF4-FFF2-40B4-BE49-F238E27FC236}">
                <a16:creationId xmlns:a16="http://schemas.microsoft.com/office/drawing/2014/main" id="{B73115F2-D58A-5E65-ACA0-2F774B786CC4}"/>
              </a:ext>
            </a:extLst>
          </p:cNvPr>
          <p:cNvPicPr>
            <a:picLocks noGrp="1" noChangeAspect="1"/>
          </p:cNvPicPr>
          <p:nvPr>
            <p:ph idx="1"/>
          </p:nvPr>
        </p:nvPicPr>
        <p:blipFill>
          <a:blip r:embed="rId3"/>
          <a:srcRect l="24031" r="1384" b="1"/>
          <a:stretch/>
        </p:blipFill>
        <p:spPr>
          <a:xfrm>
            <a:off x="379059" y="2233392"/>
            <a:ext cx="5803323" cy="3890357"/>
          </a:xfrm>
          <a:prstGeom prst="rect">
            <a:avLst/>
          </a:prstGeom>
        </p:spPr>
      </p:pic>
      <p:sp>
        <p:nvSpPr>
          <p:cNvPr id="8" name="TextBox 7">
            <a:extLst>
              <a:ext uri="{FF2B5EF4-FFF2-40B4-BE49-F238E27FC236}">
                <a16:creationId xmlns:a16="http://schemas.microsoft.com/office/drawing/2014/main" id="{C5A32AFF-EE88-6884-D74D-36C6F3E4D6A0}"/>
              </a:ext>
            </a:extLst>
          </p:cNvPr>
          <p:cNvSpPr txBox="1"/>
          <p:nvPr/>
        </p:nvSpPr>
        <p:spPr>
          <a:xfrm>
            <a:off x="2260600" y="2019300"/>
            <a:ext cx="1308100" cy="369332"/>
          </a:xfrm>
          <a:prstGeom prst="rect">
            <a:avLst/>
          </a:prstGeom>
          <a:noFill/>
        </p:spPr>
        <p:txBody>
          <a:bodyPr wrap="square" rtlCol="0">
            <a:spAutoFit/>
          </a:bodyPr>
          <a:lstStyle/>
          <a:p>
            <a:r>
              <a:rPr lang="en-US" dirty="0"/>
              <a:t>industry</a:t>
            </a:r>
          </a:p>
        </p:txBody>
      </p:sp>
      <p:sp>
        <p:nvSpPr>
          <p:cNvPr id="9" name="TextBox 8">
            <a:extLst>
              <a:ext uri="{FF2B5EF4-FFF2-40B4-BE49-F238E27FC236}">
                <a16:creationId xmlns:a16="http://schemas.microsoft.com/office/drawing/2014/main" id="{F3112B72-5728-51FC-203A-4F08E5B67AF7}"/>
              </a:ext>
            </a:extLst>
          </p:cNvPr>
          <p:cNvSpPr txBox="1"/>
          <p:nvPr/>
        </p:nvSpPr>
        <p:spPr>
          <a:xfrm>
            <a:off x="8356600" y="1726567"/>
            <a:ext cx="1308100" cy="369332"/>
          </a:xfrm>
          <a:prstGeom prst="rect">
            <a:avLst/>
          </a:prstGeom>
          <a:noFill/>
        </p:spPr>
        <p:txBody>
          <a:bodyPr wrap="square" rtlCol="0">
            <a:spAutoFit/>
          </a:bodyPr>
          <a:lstStyle/>
          <a:p>
            <a:r>
              <a:rPr lang="en-US" dirty="0" err="1"/>
              <a:t>marvell</a:t>
            </a:r>
            <a:endParaRPr lang="en-US" dirty="0"/>
          </a:p>
        </p:txBody>
      </p:sp>
    </p:spTree>
    <p:extLst>
      <p:ext uri="{BB962C8B-B14F-4D97-AF65-F5344CB8AC3E}">
        <p14:creationId xmlns:p14="http://schemas.microsoft.com/office/powerpoint/2010/main" val="2170544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86663B-3168-4971-15B8-90EC1845284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Comparison about skill categories</a:t>
            </a:r>
          </a:p>
        </p:txBody>
      </p:sp>
      <p:pic>
        <p:nvPicPr>
          <p:cNvPr id="7" name="Picture 6" descr="A pie chart with different colored circles&#10;&#10;AI-generated content may be incorrect.">
            <a:extLst>
              <a:ext uri="{FF2B5EF4-FFF2-40B4-BE49-F238E27FC236}">
                <a16:creationId xmlns:a16="http://schemas.microsoft.com/office/drawing/2014/main" id="{B67FBAB0-2D44-EC64-FB66-32CC74BD0CD9}"/>
              </a:ext>
            </a:extLst>
          </p:cNvPr>
          <p:cNvPicPr>
            <a:picLocks noChangeAspect="1"/>
          </p:cNvPicPr>
          <p:nvPr/>
        </p:nvPicPr>
        <p:blipFill>
          <a:blip r:embed="rId2"/>
          <a:srcRect r="-2" b="530"/>
          <a:stretch/>
        </p:blipFill>
        <p:spPr>
          <a:xfrm>
            <a:off x="198741" y="2410448"/>
            <a:ext cx="5803323" cy="4617964"/>
          </a:xfrm>
          <a:prstGeom prst="rect">
            <a:avLst/>
          </a:prstGeom>
        </p:spPr>
      </p:pic>
      <p:pic>
        <p:nvPicPr>
          <p:cNvPr id="5" name="Content Placeholder 4" descr="A pie chart with different colored circles&#10;&#10;AI-generated content may be incorrect.">
            <a:extLst>
              <a:ext uri="{FF2B5EF4-FFF2-40B4-BE49-F238E27FC236}">
                <a16:creationId xmlns:a16="http://schemas.microsoft.com/office/drawing/2014/main" id="{B4D16F6A-F563-8A9E-4EB8-B41372B1A90D}"/>
              </a:ext>
            </a:extLst>
          </p:cNvPr>
          <p:cNvPicPr>
            <a:picLocks noGrp="1" noChangeAspect="1"/>
          </p:cNvPicPr>
          <p:nvPr>
            <p:ph idx="1"/>
          </p:nvPr>
        </p:nvPicPr>
        <p:blipFill>
          <a:blip r:embed="rId3"/>
          <a:srcRect r="-2" b="530"/>
          <a:stretch/>
        </p:blipFill>
        <p:spPr>
          <a:xfrm>
            <a:off x="6189934" y="2410448"/>
            <a:ext cx="5803323" cy="4617964"/>
          </a:xfrm>
          <a:prstGeom prst="rect">
            <a:avLst/>
          </a:prstGeom>
        </p:spPr>
      </p:pic>
      <p:sp>
        <p:nvSpPr>
          <p:cNvPr id="8" name="TextBox 7">
            <a:extLst>
              <a:ext uri="{FF2B5EF4-FFF2-40B4-BE49-F238E27FC236}">
                <a16:creationId xmlns:a16="http://schemas.microsoft.com/office/drawing/2014/main" id="{ACDFBB87-D9C2-8CF0-2D88-7796DAA161E2}"/>
              </a:ext>
            </a:extLst>
          </p:cNvPr>
          <p:cNvSpPr txBox="1"/>
          <p:nvPr/>
        </p:nvSpPr>
        <p:spPr>
          <a:xfrm>
            <a:off x="2260600" y="2019300"/>
            <a:ext cx="1308100" cy="369332"/>
          </a:xfrm>
          <a:prstGeom prst="rect">
            <a:avLst/>
          </a:prstGeom>
          <a:noFill/>
        </p:spPr>
        <p:txBody>
          <a:bodyPr wrap="square" rtlCol="0">
            <a:spAutoFit/>
          </a:bodyPr>
          <a:lstStyle/>
          <a:p>
            <a:r>
              <a:rPr lang="en-US" dirty="0"/>
              <a:t>industry</a:t>
            </a:r>
          </a:p>
        </p:txBody>
      </p:sp>
      <p:sp>
        <p:nvSpPr>
          <p:cNvPr id="9" name="TextBox 8">
            <a:extLst>
              <a:ext uri="{FF2B5EF4-FFF2-40B4-BE49-F238E27FC236}">
                <a16:creationId xmlns:a16="http://schemas.microsoft.com/office/drawing/2014/main" id="{26C50E90-3995-1FB5-FE19-1F7F88788291}"/>
              </a:ext>
            </a:extLst>
          </p:cNvPr>
          <p:cNvSpPr txBox="1"/>
          <p:nvPr/>
        </p:nvSpPr>
        <p:spPr>
          <a:xfrm>
            <a:off x="8255000" y="2019300"/>
            <a:ext cx="1308100" cy="369332"/>
          </a:xfrm>
          <a:prstGeom prst="rect">
            <a:avLst/>
          </a:prstGeom>
          <a:noFill/>
        </p:spPr>
        <p:txBody>
          <a:bodyPr wrap="square" rtlCol="0">
            <a:spAutoFit/>
          </a:bodyPr>
          <a:lstStyle/>
          <a:p>
            <a:r>
              <a:rPr lang="en-US" dirty="0" err="1"/>
              <a:t>marvell</a:t>
            </a:r>
            <a:endParaRPr lang="en-US" dirty="0"/>
          </a:p>
        </p:txBody>
      </p:sp>
    </p:spTree>
    <p:extLst>
      <p:ext uri="{BB962C8B-B14F-4D97-AF65-F5344CB8AC3E}">
        <p14:creationId xmlns:p14="http://schemas.microsoft.com/office/powerpoint/2010/main" val="233202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1BC5F-5092-2DED-08C8-A6CF717F9C7A}"/>
              </a:ext>
            </a:extLst>
          </p:cNvPr>
          <p:cNvSpPr>
            <a:spLocks noGrp="1"/>
          </p:cNvSpPr>
          <p:nvPr>
            <p:ph type="title"/>
          </p:nvPr>
        </p:nvSpPr>
        <p:spPr>
          <a:xfrm>
            <a:off x="645065" y="1463040"/>
            <a:ext cx="3796306" cy="2690949"/>
          </a:xfrm>
        </p:spPr>
        <p:txBody>
          <a:bodyPr anchor="t">
            <a:normAutofit/>
          </a:bodyPr>
          <a:lstStyle/>
          <a:p>
            <a:r>
              <a:rPr lang="en-US" sz="4800"/>
              <a:t>Objective &amp; Process </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42FBC6-154E-3A8B-E917-083A8A8F9206}"/>
              </a:ext>
            </a:extLst>
          </p:cNvPr>
          <p:cNvSpPr>
            <a:spLocks noGrp="1"/>
          </p:cNvSpPr>
          <p:nvPr>
            <p:ph idx="1"/>
          </p:nvPr>
        </p:nvSpPr>
        <p:spPr>
          <a:xfrm>
            <a:off x="5656218" y="1463039"/>
            <a:ext cx="5542387" cy="4300447"/>
          </a:xfrm>
        </p:spPr>
        <p:txBody>
          <a:bodyPr anchor="t">
            <a:normAutofit/>
          </a:bodyPr>
          <a:lstStyle/>
          <a:p>
            <a:r>
              <a:rPr lang="en-US" sz="2200"/>
              <a:t>Identify emerging skills in the semiconductor industry</a:t>
            </a:r>
          </a:p>
          <a:p>
            <a:r>
              <a:rPr lang="en-US" sz="2200"/>
              <a:t>Inform future hiring &amp; workforce development strategies</a:t>
            </a:r>
          </a:p>
          <a:p>
            <a:pPr marL="0" indent="0">
              <a:buNone/>
            </a:pPr>
            <a:endParaRPr lang="en-US" sz="2200" b="1" i="0">
              <a:effectLst/>
              <a:latin typeface="Calibri" panose="020F0502020204030204" pitchFamily="34" charset="0"/>
            </a:endParaRPr>
          </a:p>
          <a:p>
            <a:endParaRPr lang="en-US" sz="2200" b="1">
              <a:latin typeface="Calibri" panose="020F0502020204030204" pitchFamily="34" charset="0"/>
            </a:endParaRPr>
          </a:p>
          <a:p>
            <a:r>
              <a:rPr lang="en-US" sz="2200" b="1" i="0">
                <a:effectLst/>
                <a:latin typeface="Calibri" panose="020F0502020204030204" pitchFamily="34" charset="0"/>
              </a:rPr>
              <a:t>Data Collection</a:t>
            </a:r>
          </a:p>
          <a:p>
            <a:r>
              <a:rPr lang="en-US" sz="2200" b="1" i="0">
                <a:effectLst/>
                <a:latin typeface="Calibri" panose="020F0502020204030204" pitchFamily="34" charset="0"/>
              </a:rPr>
              <a:t>Identifying Emerging Skills </a:t>
            </a:r>
          </a:p>
          <a:p>
            <a:r>
              <a:rPr lang="en-US" sz="2200" b="1">
                <a:latin typeface="Calibri" panose="020F0502020204030204" pitchFamily="34" charset="0"/>
              </a:rPr>
              <a:t>Key Insights &amp; Recommendation</a:t>
            </a:r>
          </a:p>
          <a:p>
            <a:endParaRPr lang="en-US" sz="2200" b="1">
              <a:latin typeface="Calibri" panose="020F0502020204030204" pitchFamily="34" charset="0"/>
            </a:endParaRPr>
          </a:p>
          <a:p>
            <a:endParaRPr lang="en-US" sz="2200"/>
          </a:p>
        </p:txBody>
      </p:sp>
    </p:spTree>
    <p:extLst>
      <p:ext uri="{BB962C8B-B14F-4D97-AF65-F5344CB8AC3E}">
        <p14:creationId xmlns:p14="http://schemas.microsoft.com/office/powerpoint/2010/main" val="306202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43FBE-0A10-C95B-F692-33E1D91D8DA0}"/>
              </a:ext>
            </a:extLst>
          </p:cNvPr>
          <p:cNvSpPr>
            <a:spLocks noGrp="1"/>
          </p:cNvSpPr>
          <p:nvPr>
            <p:ph type="title"/>
          </p:nvPr>
        </p:nvSpPr>
        <p:spPr>
          <a:xfrm>
            <a:off x="645064" y="525982"/>
            <a:ext cx="4282983" cy="1200361"/>
          </a:xfrm>
        </p:spPr>
        <p:txBody>
          <a:bodyPr anchor="b">
            <a:normAutofit/>
          </a:bodyPr>
          <a:lstStyle/>
          <a:p>
            <a:r>
              <a:rPr lang="en-US" sz="3600"/>
              <a:t>Web scraping job listings from LinkedIn</a:t>
            </a:r>
          </a:p>
        </p:txBody>
      </p:sp>
      <p:sp>
        <p:nvSpPr>
          <p:cNvPr id="22" name="Rectangle 2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831B4B-3679-81F5-5BBE-1E5C6DA05792}"/>
              </a:ext>
            </a:extLst>
          </p:cNvPr>
          <p:cNvSpPr>
            <a:spLocks noGrp="1"/>
          </p:cNvSpPr>
          <p:nvPr>
            <p:ph idx="1"/>
          </p:nvPr>
        </p:nvSpPr>
        <p:spPr>
          <a:xfrm>
            <a:off x="645066" y="2031101"/>
            <a:ext cx="4282984" cy="3511943"/>
          </a:xfrm>
        </p:spPr>
        <p:txBody>
          <a:bodyPr anchor="ctr">
            <a:normAutofit/>
          </a:bodyPr>
          <a:lstStyle/>
          <a:p>
            <a:pPr>
              <a:buNone/>
            </a:pPr>
            <a:r>
              <a:rPr lang="en-US" sz="1800" b="1"/>
              <a:t>Tools:</a:t>
            </a:r>
            <a:r>
              <a:rPr lang="en-US" sz="1800"/>
              <a:t> Python, Selenium, WebDriver Manager</a:t>
            </a:r>
          </a:p>
          <a:p>
            <a:pPr>
              <a:buNone/>
            </a:pPr>
            <a:r>
              <a:rPr lang="en-US" sz="1800" b="1"/>
              <a:t>Process:</a:t>
            </a:r>
            <a:endParaRPr lang="en-US" sz="1800"/>
          </a:p>
          <a:p>
            <a:pPr>
              <a:buFont typeface="Arial" panose="020B0604020202020204" pitchFamily="34" charset="0"/>
              <a:buChar char="•"/>
            </a:pPr>
            <a:r>
              <a:rPr lang="en-US" sz="1800"/>
              <a:t>Log in to LinkedIn (using automation)</a:t>
            </a:r>
          </a:p>
          <a:p>
            <a:pPr>
              <a:buFont typeface="Arial" panose="020B0604020202020204" pitchFamily="34" charset="0"/>
              <a:buChar char="•"/>
            </a:pPr>
            <a:r>
              <a:rPr lang="en-US" sz="1800"/>
              <a:t>Search for </a:t>
            </a:r>
            <a:r>
              <a:rPr lang="en-US" sz="1800" i="1"/>
              <a:t>"Semiconductor"</a:t>
            </a:r>
            <a:r>
              <a:rPr lang="en-US" sz="1800"/>
              <a:t> jobs</a:t>
            </a:r>
          </a:p>
          <a:p>
            <a:pPr>
              <a:buFont typeface="Arial" panose="020B0604020202020204" pitchFamily="34" charset="0"/>
              <a:buChar char="•"/>
            </a:pPr>
            <a:r>
              <a:rPr lang="en-US" sz="1800"/>
              <a:t>Extract job details: title, company, location, description, etc.</a:t>
            </a:r>
          </a:p>
          <a:p>
            <a:pPr>
              <a:buFont typeface="Arial" panose="020B0604020202020204" pitchFamily="34" charset="0"/>
              <a:buChar char="•"/>
            </a:pPr>
            <a:r>
              <a:rPr lang="en-US" sz="1800"/>
              <a:t>Save all listings into a CSV file</a:t>
            </a:r>
          </a:p>
        </p:txBody>
      </p:sp>
      <p:sp>
        <p:nvSpPr>
          <p:cNvPr id="24" name="Rectangle 2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screenshot of a computer&#10;&#10;AI-generated content may be incorrect.">
            <a:extLst>
              <a:ext uri="{FF2B5EF4-FFF2-40B4-BE49-F238E27FC236}">
                <a16:creationId xmlns:a16="http://schemas.microsoft.com/office/drawing/2014/main" id="{D8CD8588-798E-5211-A373-7D974250A593}"/>
              </a:ext>
            </a:extLst>
          </p:cNvPr>
          <p:cNvPicPr>
            <a:picLocks noChangeAspect="1"/>
          </p:cNvPicPr>
          <p:nvPr/>
        </p:nvPicPr>
        <p:blipFill>
          <a:blip r:embed="rId3"/>
          <a:stretch>
            <a:fillRect/>
          </a:stretch>
        </p:blipFill>
        <p:spPr>
          <a:xfrm>
            <a:off x="5987738" y="1638230"/>
            <a:ext cx="5628018" cy="3348670"/>
          </a:xfrm>
          <a:prstGeom prst="rect">
            <a:avLst/>
          </a:prstGeom>
        </p:spPr>
      </p:pic>
    </p:spTree>
    <p:extLst>
      <p:ext uri="{BB962C8B-B14F-4D97-AF65-F5344CB8AC3E}">
        <p14:creationId xmlns:p14="http://schemas.microsoft.com/office/powerpoint/2010/main" val="388010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hat&#10;&#10;AI-generated content may be incorrect.">
            <a:extLst>
              <a:ext uri="{FF2B5EF4-FFF2-40B4-BE49-F238E27FC236}">
                <a16:creationId xmlns:a16="http://schemas.microsoft.com/office/drawing/2014/main" id="{D2FABA81-F4A8-4D38-5077-0A2A69E3078D}"/>
              </a:ext>
            </a:extLst>
          </p:cNvPr>
          <p:cNvPicPr>
            <a:picLocks noChangeAspect="1"/>
          </p:cNvPicPr>
          <p:nvPr/>
        </p:nvPicPr>
        <p:blipFill>
          <a:blip r:embed="rId2"/>
          <a:stretch>
            <a:fillRect/>
          </a:stretch>
        </p:blipFill>
        <p:spPr>
          <a:xfrm>
            <a:off x="5656657" y="1084819"/>
            <a:ext cx="6132099" cy="5004607"/>
          </a:xfrm>
          <a:prstGeom prst="rect">
            <a:avLst/>
          </a:prstGeom>
        </p:spPr>
      </p:pic>
      <p:graphicFrame>
        <p:nvGraphicFramePr>
          <p:cNvPr id="11" name="Content Placeholder 10">
            <a:extLst>
              <a:ext uri="{FF2B5EF4-FFF2-40B4-BE49-F238E27FC236}">
                <a16:creationId xmlns:a16="http://schemas.microsoft.com/office/drawing/2014/main" id="{8F6328BB-3C8B-EBB5-16D7-149BA9F93B73}"/>
              </a:ext>
            </a:extLst>
          </p:cNvPr>
          <p:cNvGraphicFramePr>
            <a:graphicFrameLocks noGrp="1"/>
          </p:cNvGraphicFramePr>
          <p:nvPr>
            <p:ph idx="1"/>
            <p:extLst>
              <p:ext uri="{D42A27DB-BD31-4B8C-83A1-F6EECF244321}">
                <p14:modId xmlns:p14="http://schemas.microsoft.com/office/powerpoint/2010/main" val="3542991668"/>
              </p:ext>
            </p:extLst>
          </p:nvPr>
        </p:nvGraphicFramePr>
        <p:xfrm>
          <a:off x="814754" y="1230578"/>
          <a:ext cx="4519246" cy="4858847"/>
        </p:xfrm>
        <a:graphic>
          <a:graphicData uri="http://schemas.openxmlformats.org/drawingml/2006/table">
            <a:tbl>
              <a:tblPr/>
              <a:tblGrid>
                <a:gridCol w="568569">
                  <a:extLst>
                    <a:ext uri="{9D8B030D-6E8A-4147-A177-3AD203B41FA5}">
                      <a16:colId xmlns:a16="http://schemas.microsoft.com/office/drawing/2014/main" val="2568832770"/>
                    </a:ext>
                  </a:extLst>
                </a:gridCol>
                <a:gridCol w="410308">
                  <a:extLst>
                    <a:ext uri="{9D8B030D-6E8A-4147-A177-3AD203B41FA5}">
                      <a16:colId xmlns:a16="http://schemas.microsoft.com/office/drawing/2014/main" val="2883576973"/>
                    </a:ext>
                  </a:extLst>
                </a:gridCol>
                <a:gridCol w="445477">
                  <a:extLst>
                    <a:ext uri="{9D8B030D-6E8A-4147-A177-3AD203B41FA5}">
                      <a16:colId xmlns:a16="http://schemas.microsoft.com/office/drawing/2014/main" val="1673106045"/>
                    </a:ext>
                  </a:extLst>
                </a:gridCol>
                <a:gridCol w="410307">
                  <a:extLst>
                    <a:ext uri="{9D8B030D-6E8A-4147-A177-3AD203B41FA5}">
                      <a16:colId xmlns:a16="http://schemas.microsoft.com/office/drawing/2014/main" val="3487900537"/>
                    </a:ext>
                  </a:extLst>
                </a:gridCol>
                <a:gridCol w="574431">
                  <a:extLst>
                    <a:ext uri="{9D8B030D-6E8A-4147-A177-3AD203B41FA5}">
                      <a16:colId xmlns:a16="http://schemas.microsoft.com/office/drawing/2014/main" val="4018566661"/>
                    </a:ext>
                  </a:extLst>
                </a:gridCol>
                <a:gridCol w="2110154">
                  <a:extLst>
                    <a:ext uri="{9D8B030D-6E8A-4147-A177-3AD203B41FA5}">
                      <a16:colId xmlns:a16="http://schemas.microsoft.com/office/drawing/2014/main" val="1362826458"/>
                    </a:ext>
                  </a:extLst>
                </a:gridCol>
              </a:tblGrid>
              <a:tr h="142550">
                <a:tc>
                  <a:txBody>
                    <a:bodyPr/>
                    <a:lstStyle/>
                    <a:p>
                      <a:pPr>
                        <a:buNone/>
                      </a:pPr>
                      <a:r>
                        <a:rPr lang="en-US" sz="700" b="1">
                          <a:solidFill>
                            <a:srgbClr val="000000"/>
                          </a:solidFill>
                          <a:effectLst/>
                          <a:latin typeface="Helvetica Neue" panose="02000503000000020004" pitchFamily="2" charset="0"/>
                        </a:rPr>
                        <a:t>linkedin_url</a:t>
                      </a:r>
                      <a:endParaRPr lang="en-US" sz="7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700" b="1">
                          <a:solidFill>
                            <a:srgbClr val="000000"/>
                          </a:solidFill>
                          <a:effectLst/>
                          <a:latin typeface="Helvetica Neue" panose="02000503000000020004" pitchFamily="2" charset="0"/>
                        </a:rPr>
                        <a:t>job_title</a:t>
                      </a:r>
                      <a:endParaRPr lang="en-US" sz="7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700" b="1">
                          <a:solidFill>
                            <a:srgbClr val="000000"/>
                          </a:solidFill>
                          <a:effectLst/>
                          <a:latin typeface="Helvetica Neue" panose="02000503000000020004" pitchFamily="2" charset="0"/>
                        </a:rPr>
                        <a:t>company</a:t>
                      </a:r>
                      <a:endParaRPr lang="en-US" sz="7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700" b="1">
                          <a:solidFill>
                            <a:srgbClr val="000000"/>
                          </a:solidFill>
                          <a:effectLst/>
                          <a:latin typeface="Helvetica Neue" panose="02000503000000020004" pitchFamily="2" charset="0"/>
                        </a:rPr>
                        <a:t>location</a:t>
                      </a:r>
                      <a:endParaRPr lang="en-US" sz="7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700" b="1">
                          <a:solidFill>
                            <a:srgbClr val="000000"/>
                          </a:solidFill>
                          <a:effectLst/>
                          <a:latin typeface="Helvetica Neue" panose="02000503000000020004" pitchFamily="2" charset="0"/>
                        </a:rPr>
                        <a:t>posted_date</a:t>
                      </a:r>
                      <a:endParaRPr lang="en-US" sz="7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700" b="1" dirty="0">
                          <a:solidFill>
                            <a:srgbClr val="000000"/>
                          </a:solidFill>
                          <a:effectLst/>
                          <a:latin typeface="Helvetica Neue" panose="02000503000000020004" pitchFamily="2" charset="0"/>
                        </a:rPr>
                        <a:t>Job _ description</a:t>
                      </a:r>
                      <a:endParaRPr lang="en-US" sz="700" dirty="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937560232"/>
                  </a:ext>
                </a:extLst>
              </a:tr>
              <a:tr h="2400370">
                <a:tc>
                  <a:txBody>
                    <a:bodyPr/>
                    <a:lstStyle/>
                    <a:p>
                      <a:pPr>
                        <a:buNone/>
                      </a:pPr>
                      <a:r>
                        <a:rPr lang="en-US" sz="200" b="1" u="sng">
                          <a:solidFill>
                            <a:srgbClr val="000000"/>
                          </a:solidFill>
                          <a:effectLst/>
                          <a:latin typeface="Helvetica Neue" panose="02000503000000020004" pitchFamily="2" charset="0"/>
                          <a:hlinkClick r:id="rId3"/>
                        </a:rPr>
                        <a:t>https://www.linkedin.com/jobs/view/4138270054/?eBP=CwEAAAGWCCaJNqwyV9ujd5W_p-yDBPJMSIY59Rq0ckd1pObbaSpdPJaqX8QMo9rOggY438oPvvevXT_qHJ40s8gMef8fGfp_EvXGAkVVRvdIGsO3tZHRY1Y9Ap8-USWu66eOtIqdQ4IpXjyDIaJbIuE956V1uy3yGpL2gDVCdUka-M6Q1Bq0s-553Hnp5cKsfwO6ti3FyqFAOgeK_r3qXuWWNn1PApCRNwccmDevPIki4wrhmg5GkfLgIB-1bZLKHnXarTN7YlDeZIcrl-LvgB4fxFVyBo7L3tZE1fOCU2d6O-tWP5JSOrwd_XvUz9f8zEqcGym0sg2E4r2toyL9L6aNcQTMkFVXzjm8FO43euyeJr8Yjsv7U8io-zzSrvgjTjHkz_othHYo11bXcFugSo2SXIQg8ZUI81JMQS8AvpD25Y8szQllTzNXwKK_NEq4MYGAVSKjCOFxIic6oXryp7Zt02v5T37C6N1nOGRynbNX_q60rxJy-rQtkOnBb16I5rIPUs8UO4j6&amp;refId=xHHqbQMRtLO8gVk4Eu1%2BLw%3D%3D&amp;trackingId=2L4EEv4hdVVHShpJdiit%2Bg%3D%3D&amp;trk=flagship3_search_srp_jobs</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00" dirty="0">
                          <a:solidFill>
                            <a:srgbClr val="000000"/>
                          </a:solidFill>
                          <a:effectLst/>
                          <a:latin typeface="Helvetica Neue" panose="02000503000000020004" pitchFamily="2" charset="0"/>
                        </a:rPr>
                        <a:t>Thin Film Solution Processing Technician</a:t>
                      </a:r>
                      <a:endParaRPr lang="en-US" sz="200" dirty="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Tandem PV</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San Jose, CA</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1 day ago</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dirty="0">
                          <a:solidFill>
                            <a:srgbClr val="000000"/>
                          </a:solidFill>
                          <a:effectLst/>
                          <a:latin typeface="Helvetica Neue" panose="02000503000000020004" pitchFamily="2" charset="0"/>
                        </a:rPr>
                        <a:t>About the job</a:t>
                      </a:r>
                      <a:endParaRPr lang="en-US" sz="200" dirty="0">
                        <a:effectLst/>
                      </a:endParaRPr>
                    </a:p>
                    <a:p>
                      <a:pPr>
                        <a:buNone/>
                      </a:pPr>
                      <a:r>
                        <a:rPr lang="en-US" sz="200" dirty="0">
                          <a:solidFill>
                            <a:srgbClr val="000000"/>
                          </a:solidFill>
                          <a:effectLst/>
                          <a:latin typeface="Helvetica Neue" panose="02000503000000020004" pitchFamily="2" charset="0"/>
                        </a:rPr>
                        <a:t>At Tandem PV we are a team of people who are passionate about building a more sustainable world by bringing more cost effective solar panels onto the market. We’re scaling metal-halide perovskite solar technology to make best-in-class mechanically stacked tandem modules. We have built efficient, durable cells, monolithic multi-cell submodules, and packaged modules with our scalable, low-cost process. Our next focus is expanding our team and building a pilot manufacturing facility. Sounds like a lot, right? It is, and that’s why we need you to join the team!</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In this critical role, you will work closely with a team of engineers and technicians in our R&amp;D laboratory to execute and develop thin film solution deposition processes. You will interface directly with your colleagues on other teams to develop and execute experimental plans to develop perovskite solar modules.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To Be Great At This Role, You Will Have</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A can-do attitude: To be a bit corny, you blaze a trail where there is none, rather than identify obstacles for others to clear.</a:t>
                      </a:r>
                      <a:endParaRPr lang="en-US" sz="200" dirty="0">
                        <a:effectLst/>
                      </a:endParaRPr>
                    </a:p>
                    <a:p>
                      <a:pPr>
                        <a:buNone/>
                      </a:pPr>
                      <a:r>
                        <a:rPr lang="en-US" sz="200" dirty="0">
                          <a:solidFill>
                            <a:srgbClr val="000000"/>
                          </a:solidFill>
                          <a:effectLst/>
                          <a:latin typeface="Helvetica Neue" panose="02000503000000020004" pitchFamily="2" charset="0"/>
                        </a:rPr>
                        <a:t>Comfort with uncertainty: You will often be operating in an environment requiring autonomy in judgment and action, and will need to identify, communicate, and execute on a plan and report when you identify issues.</a:t>
                      </a:r>
                      <a:endParaRPr lang="en-US" sz="200" dirty="0">
                        <a:effectLst/>
                      </a:endParaRPr>
                    </a:p>
                    <a:p>
                      <a:pPr>
                        <a:buNone/>
                      </a:pPr>
                      <a:r>
                        <a:rPr lang="en-US" sz="200" dirty="0">
                          <a:solidFill>
                            <a:srgbClr val="000000"/>
                          </a:solidFill>
                          <a:effectLst/>
                          <a:latin typeface="Helvetica Neue" panose="02000503000000020004" pitchFamily="2" charset="0"/>
                        </a:rPr>
                        <a:t>Flexibility: You have broad capabilities in the laboratory and can flex in several directions (at once, if need be) to solve multifaceted problems that defy disciplinary boundaries. </a:t>
                      </a:r>
                      <a:endParaRPr lang="en-US" sz="200" dirty="0">
                        <a:effectLst/>
                      </a:endParaRPr>
                    </a:p>
                    <a:p>
                      <a:pPr>
                        <a:buNone/>
                      </a:pPr>
                      <a:r>
                        <a:rPr lang="en-US" sz="200" dirty="0">
                          <a:solidFill>
                            <a:srgbClr val="000000"/>
                          </a:solidFill>
                          <a:effectLst/>
                          <a:latin typeface="Helvetica Neue" panose="02000503000000020004" pitchFamily="2" charset="0"/>
                        </a:rPr>
                        <a:t>An interest in learning: If you don’t know anything about our product, but want to live in a better world and are willing to learn from your coworkers and independently, we may have a place for you.</a:t>
                      </a:r>
                      <a:endParaRPr lang="en-US" sz="200" dirty="0">
                        <a:effectLst/>
                      </a:endParaRPr>
                    </a:p>
                    <a:p>
                      <a:pPr>
                        <a:buNone/>
                      </a:pPr>
                      <a:r>
                        <a:rPr lang="en-US" sz="200" dirty="0">
                          <a:solidFill>
                            <a:srgbClr val="000000"/>
                          </a:solidFill>
                          <a:effectLst/>
                          <a:latin typeface="Helvetica Neue" panose="02000503000000020004" pitchFamily="2" charset="0"/>
                        </a:rPr>
                        <a:t>A goal-oriented mindset: You come to work to achieve objectives, not check off items on a list. You’re focused on getting your work product past the goalpost, and you don’t put it down until you’ve done that.</a:t>
                      </a:r>
                      <a:endParaRPr lang="en-US" sz="200" dirty="0">
                        <a:effectLst/>
                      </a:endParaRPr>
                    </a:p>
                    <a:p>
                      <a:pPr>
                        <a:buNone/>
                      </a:pPr>
                      <a:r>
                        <a:rPr lang="en-US" sz="200" dirty="0">
                          <a:solidFill>
                            <a:srgbClr val="000000"/>
                          </a:solidFill>
                          <a:effectLst/>
                          <a:latin typeface="Helvetica Neue" panose="02000503000000020004" pitchFamily="2" charset="0"/>
                        </a:rPr>
                        <a:t>Pride in your work: You clean up after yourself; you take an extra few minutes to label or tidy or otherwise organize your space; you want to “do it right.”</a:t>
                      </a:r>
                      <a:endParaRPr lang="en-US" sz="200" dirty="0">
                        <a:effectLst/>
                      </a:endParaRPr>
                    </a:p>
                    <a:p>
                      <a:pPr>
                        <a:buNone/>
                      </a:pPr>
                      <a:r>
                        <a:rPr lang="en-US" sz="200" dirty="0">
                          <a:solidFill>
                            <a:srgbClr val="000000"/>
                          </a:solidFill>
                          <a:effectLst/>
                          <a:latin typeface="Helvetica Neue" panose="02000503000000020004" pitchFamily="2" charset="0"/>
                        </a:rPr>
                        <a:t>Communication skills: You can clearly communicate about what you did in the lab, or you can give a headline because your colleague is in a hurry. You are comfortable presenting to a group; you can balance frankness with tact and kindness.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Qualifications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We can teach a lot, but there are some basics you’ll need to know to hit the ground running, that includes:</a:t>
                      </a:r>
                      <a:endParaRPr lang="en-US" sz="200" dirty="0">
                        <a:effectLst/>
                      </a:endParaRPr>
                    </a:p>
                    <a:p>
                      <a:pPr>
                        <a:buNone/>
                      </a:pPr>
                      <a:r>
                        <a:rPr lang="en-US" sz="200" dirty="0">
                          <a:solidFill>
                            <a:srgbClr val="000000"/>
                          </a:solidFill>
                          <a:effectLst/>
                          <a:latin typeface="Helvetica Neue" panose="02000503000000020004" pitchFamily="2" charset="0"/>
                        </a:rPr>
                        <a:t>Work experience that shows you are willing to push projects forward and work as a team to accomplish goals.</a:t>
                      </a:r>
                      <a:endParaRPr lang="en-US" sz="200" dirty="0">
                        <a:effectLst/>
                      </a:endParaRPr>
                    </a:p>
                    <a:p>
                      <a:pPr>
                        <a:buNone/>
                      </a:pPr>
                      <a:r>
                        <a:rPr lang="en-US" sz="200" dirty="0">
                          <a:solidFill>
                            <a:srgbClr val="000000"/>
                          </a:solidFill>
                          <a:effectLst/>
                          <a:latin typeface="Helvetica Neue" panose="02000503000000020004" pitchFamily="2" charset="0"/>
                        </a:rPr>
                        <a:t>Work in a scientific or engineering related industry with experience with solution processing of semiconductor thin films would be ideal, but not a requirement.</a:t>
                      </a:r>
                      <a:endParaRPr lang="en-US" sz="200" dirty="0">
                        <a:effectLst/>
                      </a:endParaRPr>
                    </a:p>
                    <a:p>
                      <a:pPr>
                        <a:buNone/>
                      </a:pPr>
                      <a:r>
                        <a:rPr lang="en-US" sz="200" dirty="0">
                          <a:solidFill>
                            <a:srgbClr val="000000"/>
                          </a:solidFill>
                          <a:effectLst/>
                          <a:latin typeface="Helvetica Neue" panose="02000503000000020004" pitchFamily="2" charset="0"/>
                        </a:rPr>
                        <a:t>Hands-on laboratory experience is a plus. </a:t>
                      </a:r>
                      <a:endParaRPr lang="en-US" sz="200" dirty="0">
                        <a:effectLst/>
                      </a:endParaRPr>
                    </a:p>
                    <a:p>
                      <a:pPr>
                        <a:buNone/>
                      </a:pPr>
                      <a:r>
                        <a:rPr lang="en-US" sz="200" dirty="0">
                          <a:solidFill>
                            <a:srgbClr val="000000"/>
                          </a:solidFill>
                          <a:effectLst/>
                          <a:latin typeface="Helvetica Neue" panose="02000503000000020004" pitchFamily="2" charset="0"/>
                        </a:rPr>
                        <a:t>Able to take detailed and meticulous notes of processing conditions and observations when running experiments and processes.</a:t>
                      </a:r>
                      <a:endParaRPr lang="en-US" sz="200" dirty="0">
                        <a:effectLst/>
                      </a:endParaRPr>
                    </a:p>
                    <a:p>
                      <a:pPr>
                        <a:buNone/>
                      </a:pPr>
                      <a:r>
                        <a:rPr lang="en-US" sz="200" dirty="0">
                          <a:solidFill>
                            <a:srgbClr val="000000"/>
                          </a:solidFill>
                          <a:effectLst/>
                          <a:latin typeface="Helvetica Neue" panose="02000503000000020004" pitchFamily="2" charset="0"/>
                        </a:rPr>
                        <a:t>Driven to accomplish tasks towards producing solar modules and progressing as a larger team to make the high performing and durable perovskite modules. </a:t>
                      </a:r>
                      <a:endParaRPr lang="en-US" sz="200" dirty="0">
                        <a:effectLst/>
                      </a:endParaRPr>
                    </a:p>
                    <a:p>
                      <a:pPr>
                        <a:buNone/>
                      </a:pPr>
                      <a:r>
                        <a:rPr lang="en-US" sz="200" dirty="0">
                          <a:solidFill>
                            <a:srgbClr val="000000"/>
                          </a:solidFill>
                          <a:effectLst/>
                          <a:latin typeface="Helvetica Neue" panose="02000503000000020004" pitchFamily="2" charset="0"/>
                        </a:rPr>
                        <a:t>What We Offer</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An awesome team of dedicated technologists changing the way the world is powered! If that’s not enough, we’ll take good care of you and your family with:</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Flexible PTO</a:t>
                      </a:r>
                      <a:endParaRPr lang="en-US" sz="200" dirty="0">
                        <a:effectLst/>
                      </a:endParaRPr>
                    </a:p>
                    <a:p>
                      <a:pPr>
                        <a:buNone/>
                      </a:pPr>
                      <a:r>
                        <a:rPr lang="en-US" sz="200" dirty="0">
                          <a:solidFill>
                            <a:srgbClr val="000000"/>
                          </a:solidFill>
                          <a:effectLst/>
                          <a:latin typeface="Helvetica Neue" panose="02000503000000020004" pitchFamily="2" charset="0"/>
                        </a:rPr>
                        <a:t>Healthcare coverage</a:t>
                      </a:r>
                      <a:endParaRPr lang="en-US" sz="200" dirty="0">
                        <a:effectLst/>
                      </a:endParaRPr>
                    </a:p>
                    <a:p>
                      <a:pPr>
                        <a:buNone/>
                      </a:pPr>
                      <a:r>
                        <a:rPr lang="en-US" sz="200" dirty="0">
                          <a:solidFill>
                            <a:srgbClr val="000000"/>
                          </a:solidFill>
                          <a:effectLst/>
                          <a:latin typeface="Helvetica Neue" panose="02000503000000020004" pitchFamily="2" charset="0"/>
                        </a:rPr>
                        <a:t>Life Insurance</a:t>
                      </a:r>
                      <a:endParaRPr lang="en-US" sz="200" dirty="0">
                        <a:effectLst/>
                      </a:endParaRPr>
                    </a:p>
                    <a:p>
                      <a:pPr>
                        <a:buNone/>
                      </a:pPr>
                      <a:r>
                        <a:rPr lang="en-US" sz="200" dirty="0">
                          <a:solidFill>
                            <a:srgbClr val="000000"/>
                          </a:solidFill>
                          <a:effectLst/>
                          <a:latin typeface="Helvetica Neue" panose="02000503000000020004" pitchFamily="2" charset="0"/>
                        </a:rPr>
                        <a:t>Long-term &amp; Short-term Disability</a:t>
                      </a:r>
                      <a:endParaRPr lang="en-US" sz="200" dirty="0">
                        <a:effectLst/>
                      </a:endParaRPr>
                    </a:p>
                    <a:p>
                      <a:pPr>
                        <a:buNone/>
                      </a:pPr>
                      <a:r>
                        <a:rPr lang="en-US" sz="200" dirty="0">
                          <a:solidFill>
                            <a:srgbClr val="000000"/>
                          </a:solidFill>
                          <a:effectLst/>
                          <a:latin typeface="Helvetica Neue" panose="02000503000000020004" pitchFamily="2" charset="0"/>
                        </a:rPr>
                        <a:t>Parental leave</a:t>
                      </a:r>
                      <a:endParaRPr lang="en-US" sz="200" dirty="0">
                        <a:effectLst/>
                      </a:endParaRPr>
                    </a:p>
                    <a:p>
                      <a:pPr>
                        <a:buNone/>
                      </a:pPr>
                      <a:r>
                        <a:rPr lang="en-US" sz="200" dirty="0">
                          <a:solidFill>
                            <a:srgbClr val="000000"/>
                          </a:solidFill>
                          <a:effectLst/>
                          <a:latin typeface="Helvetica Neue" panose="02000503000000020004" pitchFamily="2" charset="0"/>
                        </a:rPr>
                        <a:t>Meaningful equity</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Tandem PV uses perovskite &amp; silicon mechanically-stacked tandems to upgrade silicon solar panels, sharply decreasing installed systems costs, significantly increasing module manufacturing profit margins, and opening up vast new solar markets in the US and worldwide. TPV was co-founded by Stanford PhDs Colin </a:t>
                      </a:r>
                      <a:r>
                        <a:rPr lang="en-US" sz="200" dirty="0" err="1">
                          <a:solidFill>
                            <a:srgbClr val="000000"/>
                          </a:solidFill>
                          <a:effectLst/>
                          <a:latin typeface="Helvetica Neue" panose="02000503000000020004" pitchFamily="2" charset="0"/>
                        </a:rPr>
                        <a:t>Bailie</a:t>
                      </a:r>
                      <a:r>
                        <a:rPr lang="en-US" sz="200" dirty="0">
                          <a:solidFill>
                            <a:srgbClr val="000000"/>
                          </a:solidFill>
                          <a:effectLst/>
                          <a:latin typeface="Helvetica Neue" panose="02000503000000020004" pitchFamily="2" charset="0"/>
                        </a:rPr>
                        <a:t> and Chris Eberspacher; is advised by industry experts from Corning, First Solar, Vivint Solar, and </a:t>
                      </a:r>
                      <a:r>
                        <a:rPr lang="en-US" sz="200" dirty="0" err="1">
                          <a:solidFill>
                            <a:srgbClr val="000000"/>
                          </a:solidFill>
                          <a:effectLst/>
                          <a:latin typeface="Helvetica Neue" panose="02000503000000020004" pitchFamily="2" charset="0"/>
                        </a:rPr>
                        <a:t>Kateeva</a:t>
                      </a:r>
                      <a:r>
                        <a:rPr lang="en-US" sz="200" dirty="0">
                          <a:solidFill>
                            <a:srgbClr val="000000"/>
                          </a:solidFill>
                          <a:effectLst/>
                          <a:latin typeface="Helvetica Neue" panose="02000503000000020004" pitchFamily="2" charset="0"/>
                        </a:rPr>
                        <a:t>; has raised more than $50M in Series A funding. We were recently recognized as the Best Pre-Commercial Venture of 2025 by the Industry Growth Forum (IGF)</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We are a team of people who are passionate about building a more sustainable world by delivering a new generation of solar panels to the market. We are constantly growing and are always looking for dedicated, hardworking, and empathetic teammates.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Tandem PV is a diverse, equal opportunity employer. All qualified applicants are encouraged to apply.</a:t>
                      </a:r>
                      <a:endParaRPr lang="en-US" sz="200" dirty="0">
                        <a:effectLst/>
                      </a:endParaRPr>
                    </a:p>
                    <a:p>
                      <a:pPr>
                        <a:buNone/>
                      </a:pPr>
                      <a:r>
                        <a:rPr lang="en-US" sz="200" dirty="0">
                          <a:solidFill>
                            <a:srgbClr val="000000"/>
                          </a:solidFill>
                          <a:effectLst/>
                          <a:latin typeface="Helvetica Neue" panose="02000503000000020004" pitchFamily="2" charset="0"/>
                        </a:rPr>
                        <a:t>See less</a:t>
                      </a:r>
                      <a:endParaRPr lang="en-US" sz="200" dirty="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3749522"/>
                  </a:ext>
                </a:extLst>
              </a:tr>
              <a:tr h="2315927">
                <a:tc>
                  <a:txBody>
                    <a:bodyPr/>
                    <a:lstStyle/>
                    <a:p>
                      <a:pPr>
                        <a:buNone/>
                      </a:pPr>
                      <a:r>
                        <a:rPr lang="en-US" sz="200" b="1" u="sng">
                          <a:solidFill>
                            <a:srgbClr val="000000"/>
                          </a:solidFill>
                          <a:effectLst/>
                          <a:latin typeface="Helvetica Neue" panose="02000503000000020004" pitchFamily="2" charset="0"/>
                          <a:hlinkClick r:id="rId4"/>
                        </a:rPr>
                        <a:t>https://www.linkedin.com/jobs/view/4195980509/?eBP=CwEAAAGWCCaJNvcKbQmRr85f_t5LGm5JgdAxfhngNSxdMWB58a09Js015MIGmdMAuCt5bh8qBp-BYP30lrmvbUfAWOq9eQvteL38Bxe4VQQwUgDlV2uAuLN0UuppZfqN5ABt928e4uNgdXQu1CgSpU_ZmyMcs5EZ6XTl481euALbtblWGFJdY-V31SM09iuxLVS6UlQJawGe9CZ8gE_J-oXZct6S6k-g2ecnFcmDbUecHqt2-tyONLSnbe2OtdQe7r7hGsYwJt0LcGDvxomT6llMo9PNmGFPJIju-X6UoUup3aNy7oFXm3Ew10tNG8Mwx3JEnS-msnNdQhNoXmqU5ilPFd6DK53MMAkwADhx703fZv2XyPerdiuSlzMcJCNBUexK_5S09VPwx6cgn5S4xBUboF_XpWyUuCzBpCIw7CAEuRgfuynefWoAzBh1_Vmh_WY9XqFUvI1TYVis3F8qD-6i&amp;refId=xHHqbQMRtLO8gVk4Eu1%2BLw%3D%3D&amp;trackingId=0HyKC7BI7H2Aww8Cc2OMlw%3D%3D&amp;trk=flagship3_search_srp_jobs</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US" sz="200">
                          <a:solidFill>
                            <a:srgbClr val="000000"/>
                          </a:solidFill>
                          <a:effectLst/>
                          <a:latin typeface="Helvetica Neue" panose="02000503000000020004" pitchFamily="2" charset="0"/>
                        </a:rPr>
                        <a:t>2025 Summer Technical Communication Intern</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INFICON</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New York, NY</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a:solidFill>
                            <a:srgbClr val="000000"/>
                          </a:solidFill>
                          <a:effectLst/>
                          <a:latin typeface="Helvetica Neue" panose="02000503000000020004" pitchFamily="2" charset="0"/>
                        </a:rPr>
                        <a:t>1 week ago</a:t>
                      </a:r>
                      <a:endParaRPr lang="en-US" sz="20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200" dirty="0">
                          <a:solidFill>
                            <a:srgbClr val="000000"/>
                          </a:solidFill>
                          <a:effectLst/>
                          <a:latin typeface="Helvetica Neue" panose="02000503000000020004" pitchFamily="2" charset="0"/>
                        </a:rPr>
                        <a:t>About the job</a:t>
                      </a:r>
                      <a:endParaRPr lang="en-US" sz="200" dirty="0">
                        <a:effectLst/>
                      </a:endParaRPr>
                    </a:p>
                    <a:p>
                      <a:pPr>
                        <a:buNone/>
                      </a:pPr>
                      <a:r>
                        <a:rPr lang="en-US" sz="200" dirty="0">
                          <a:solidFill>
                            <a:srgbClr val="000000"/>
                          </a:solidFill>
                          <a:effectLst/>
                          <a:latin typeface="Helvetica Neue" panose="02000503000000020004" pitchFamily="2" charset="0"/>
                        </a:rPr>
                        <a:t>Company Description</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INFICON is a leading provider of innovative instrumentation, critical sensor technologies, and Smart Manufacturing/Industry 4.0 software solutions that enhance productivity and quality of tools, processes, and complete factories. These analysis, measurement and control products are essential for gas leak detection in air conditioning/refrigeration and automotive manufacturing. They are vital to equipment manufacturers and end-users in the complex fabrication of semiconductors and thin film coatings for optics, flat panel displays, solar cells and industrial vacuum coating applications. Other users of our vacuum-based processes include the life sciences, research, aerospace, packaging, heat treatment, laser cutting and many other industrial processes. We also leverage our expertise in vacuum technology to provide unique, toxic chemical analysis products for emergency response, security, and environmental health and safety.</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Responsibilities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Job Description</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Write clear and concise technical documentation for use by the Applications Support Team and </a:t>
                      </a:r>
                      <a:r>
                        <a:rPr lang="en-US" sz="200" dirty="0" err="1">
                          <a:solidFill>
                            <a:srgbClr val="000000"/>
                          </a:solidFill>
                          <a:effectLst/>
                          <a:latin typeface="Helvetica Neue" panose="02000503000000020004" pitchFamily="2" charset="0"/>
                        </a:rPr>
                        <a:t>FabGuard</a:t>
                      </a:r>
                      <a:r>
                        <a:rPr lang="en-US" sz="200" dirty="0">
                          <a:solidFill>
                            <a:srgbClr val="000000"/>
                          </a:solidFill>
                          <a:effectLst/>
                          <a:latin typeface="Helvetica Neue" panose="02000503000000020004" pitchFamily="2" charset="0"/>
                        </a:rPr>
                        <a:t> Customers</a:t>
                      </a:r>
                      <a:endParaRPr lang="en-US" sz="200" dirty="0">
                        <a:effectLst/>
                      </a:endParaRPr>
                    </a:p>
                    <a:p>
                      <a:pPr>
                        <a:buNone/>
                      </a:pPr>
                      <a:r>
                        <a:rPr lang="en-US" sz="200" dirty="0">
                          <a:solidFill>
                            <a:srgbClr val="000000"/>
                          </a:solidFill>
                          <a:effectLst/>
                          <a:latin typeface="Helvetica Neue" panose="02000503000000020004" pitchFamily="2" charset="0"/>
                        </a:rPr>
                        <a:t>Refactor existing content to align with current industry standards and </a:t>
                      </a:r>
                      <a:r>
                        <a:rPr lang="en-US" sz="200" dirty="0" err="1">
                          <a:solidFill>
                            <a:srgbClr val="000000"/>
                          </a:solidFill>
                          <a:effectLst/>
                          <a:latin typeface="Helvetica Neue" panose="02000503000000020004" pitchFamily="2" charset="0"/>
                        </a:rPr>
                        <a:t>Inficon</a:t>
                      </a:r>
                      <a:r>
                        <a:rPr lang="en-US" sz="200" dirty="0">
                          <a:solidFill>
                            <a:srgbClr val="000000"/>
                          </a:solidFill>
                          <a:effectLst/>
                          <a:latin typeface="Helvetica Neue" panose="02000503000000020004" pitchFamily="2" charset="0"/>
                        </a:rPr>
                        <a:t> IMS TC Standards</a:t>
                      </a:r>
                      <a:endParaRPr lang="en-US" sz="200" dirty="0">
                        <a:effectLst/>
                      </a:endParaRPr>
                    </a:p>
                    <a:p>
                      <a:pPr>
                        <a:buNone/>
                      </a:pPr>
                      <a:r>
                        <a:rPr lang="en-US" sz="200" dirty="0">
                          <a:solidFill>
                            <a:srgbClr val="000000"/>
                          </a:solidFill>
                          <a:effectLst/>
                          <a:latin typeface="Helvetica Neue" panose="02000503000000020004" pitchFamily="2" charset="0"/>
                        </a:rPr>
                        <a:t>Assist IMS Product Owners in transferring and organizing content for effective versioning</a:t>
                      </a:r>
                      <a:endParaRPr lang="en-US" sz="200" dirty="0">
                        <a:effectLst/>
                      </a:endParaRPr>
                    </a:p>
                    <a:p>
                      <a:pPr>
                        <a:buNone/>
                      </a:pPr>
                      <a:r>
                        <a:rPr lang="en-US" sz="200" dirty="0">
                          <a:solidFill>
                            <a:srgbClr val="000000"/>
                          </a:solidFill>
                          <a:effectLst/>
                          <a:latin typeface="Helvetica Neue" panose="02000503000000020004" pitchFamily="2" charset="0"/>
                        </a:rPr>
                        <a:t>Collaborate with subject matter experts to gather and understand complex technical information</a:t>
                      </a:r>
                      <a:endParaRPr lang="en-US" sz="200" dirty="0">
                        <a:effectLst/>
                      </a:endParaRPr>
                    </a:p>
                    <a:p>
                      <a:pPr>
                        <a:buNone/>
                      </a:pPr>
                      <a:r>
                        <a:rPr lang="en-US" sz="200" dirty="0">
                          <a:solidFill>
                            <a:srgbClr val="000000"/>
                          </a:solidFill>
                          <a:effectLst/>
                          <a:latin typeface="Helvetica Neue" panose="02000503000000020004" pitchFamily="2" charset="0"/>
                        </a:rPr>
                        <a:t>Update user manuals, online help systems, and other user-facing documentation</a:t>
                      </a:r>
                      <a:endParaRPr lang="en-US" sz="200" dirty="0">
                        <a:effectLst/>
                      </a:endParaRPr>
                    </a:p>
                    <a:p>
                      <a:pPr>
                        <a:buNone/>
                      </a:pPr>
                      <a:r>
                        <a:rPr lang="en-US" sz="200" dirty="0">
                          <a:solidFill>
                            <a:srgbClr val="000000"/>
                          </a:solidFill>
                          <a:effectLst/>
                          <a:latin typeface="Helvetica Neue" panose="02000503000000020004" pitchFamily="2" charset="0"/>
                        </a:rPr>
                        <a:t>Develop and maintain a consistent writing style and terminology across all documentation</a:t>
                      </a:r>
                      <a:endParaRPr lang="en-US" sz="200" dirty="0">
                        <a:effectLst/>
                      </a:endParaRPr>
                    </a:p>
                    <a:p>
                      <a:pPr>
                        <a:buNone/>
                      </a:pPr>
                      <a:r>
                        <a:rPr lang="en-US" sz="200" dirty="0">
                          <a:solidFill>
                            <a:srgbClr val="000000"/>
                          </a:solidFill>
                          <a:effectLst/>
                          <a:latin typeface="Helvetica Neue" panose="02000503000000020004" pitchFamily="2" charset="0"/>
                        </a:rPr>
                        <a:t>Participate in document review processes and incorporate feedback from team members</a:t>
                      </a:r>
                      <a:endParaRPr lang="en-US" sz="200" dirty="0">
                        <a:effectLst/>
                      </a:endParaRPr>
                    </a:p>
                    <a:p>
                      <a:pPr>
                        <a:buNone/>
                      </a:pPr>
                      <a:r>
                        <a:rPr lang="en-US" sz="200" dirty="0">
                          <a:solidFill>
                            <a:srgbClr val="000000"/>
                          </a:solidFill>
                          <a:effectLst/>
                          <a:latin typeface="Helvetica Neue" panose="02000503000000020004" pitchFamily="2" charset="0"/>
                        </a:rPr>
                        <a:t>Assist in the creation and maintenance of technical glossaries and style guides</a:t>
                      </a:r>
                      <a:endParaRPr lang="en-US" sz="200" dirty="0">
                        <a:effectLst/>
                      </a:endParaRPr>
                    </a:p>
                    <a:p>
                      <a:pPr>
                        <a:buNone/>
                      </a:pPr>
                      <a:r>
                        <a:rPr lang="en-US" sz="200" dirty="0">
                          <a:solidFill>
                            <a:srgbClr val="000000"/>
                          </a:solidFill>
                          <a:effectLst/>
                          <a:latin typeface="Helvetica Neue" panose="02000503000000020004" pitchFamily="2" charset="0"/>
                        </a:rPr>
                        <a:t>Contribute to the improvement of documentation processes and tools</a:t>
                      </a:r>
                      <a:endParaRPr lang="en-US" sz="200" dirty="0">
                        <a:effectLst/>
                      </a:endParaRPr>
                    </a:p>
                    <a:p>
                      <a:pPr>
                        <a:buNone/>
                      </a:pPr>
                      <a:r>
                        <a:rPr lang="en-US" sz="200" dirty="0">
                          <a:solidFill>
                            <a:srgbClr val="000000"/>
                          </a:solidFill>
                          <a:effectLst/>
                          <a:latin typeface="Helvetica Neue" panose="02000503000000020004" pitchFamily="2" charset="0"/>
                        </a:rPr>
                        <a:t>Learn and apply best practices in technical writing and information architecture</a:t>
                      </a:r>
                      <a:endParaRPr lang="en-US" sz="200" dirty="0">
                        <a:effectLst/>
                      </a:endParaRPr>
                    </a:p>
                    <a:p>
                      <a:pPr>
                        <a:buNone/>
                      </a:pPr>
                      <a:r>
                        <a:rPr lang="en-US" sz="200" dirty="0">
                          <a:solidFill>
                            <a:srgbClr val="000000"/>
                          </a:solidFill>
                          <a:effectLst/>
                          <a:latin typeface="Helvetica Neue" panose="02000503000000020004" pitchFamily="2" charset="0"/>
                        </a:rPr>
                        <a:t>Assist in the creation of visual aids such as diagrams, screenshots, and flowcharts to enhance documentation</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Qualifications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Pursuing a bachelor’s degree in computer science, engineering, chemical engineering, or related field is required</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Additional Information</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The expected salary range for this position is between $18.00 and $26.00 per hour. The actual compensation will be determined based on experience, location, and other factors permitted by law.</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INFICON provides a dynamic work environment that promotes diversity, equity, and inclusion. Our employees experience ongoing green initiatives, flexible work hours, and a variety of health and wellness programs.</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Explore abundant growth opportunities and enhance your skill set with INFICON's innovative mindset. Join our dynamic work atmosphere, which features competitive compensation, potential relocation support, and extra perks such as comprehensive medical coverage, sick time, and more!</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Selected candidates must have reliable transportation, as our facility is not conveniently located near a bus route.</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INFICON is committed to ensuring that our online application process provides an equal opportunity to all job seekers that apply without regard to race, religion, ethnicity, national origin, citizenship, gender, age, protected veteran status, disability status, genetic information, sexual orientation, or any other protected characteristic. A notice describing Federal equal employment opportunity laws is available here to reaffirm this commitment. Any contact that would like to request a reasonable accommodation to participate in the application process should contact </a:t>
                      </a:r>
                      <a:r>
                        <a:rPr lang="en-US" sz="200" u="sng" dirty="0">
                          <a:solidFill>
                            <a:srgbClr val="000000"/>
                          </a:solidFill>
                          <a:effectLst/>
                          <a:latin typeface="Helvetica Neue" panose="02000503000000020004" pitchFamily="2" charset="0"/>
                          <a:hlinkClick r:id="rId5"/>
                        </a:rPr>
                        <a:t>us.careers@inficon.com</a:t>
                      </a:r>
                      <a:r>
                        <a:rPr lang="en-US" sz="200" dirty="0">
                          <a:solidFill>
                            <a:srgbClr val="000000"/>
                          </a:solidFill>
                          <a:effectLst/>
                          <a:latin typeface="Helvetica Neue" panose="02000503000000020004" pitchFamily="2" charset="0"/>
                        </a:rPr>
                        <a:t>.</a:t>
                      </a:r>
                      <a:endParaRPr lang="en-US" sz="200" dirty="0">
                        <a:effectLst/>
                      </a:endParaRPr>
                    </a:p>
                    <a:p>
                      <a:pPr>
                        <a:buNone/>
                      </a:pPr>
                      <a:br>
                        <a:rPr lang="en-US" sz="200" dirty="0">
                          <a:solidFill>
                            <a:srgbClr val="000000"/>
                          </a:solidFill>
                          <a:effectLst/>
                          <a:latin typeface="Helvetica Neue" panose="02000503000000020004" pitchFamily="2" charset="0"/>
                        </a:rPr>
                      </a:br>
                      <a:endParaRPr lang="en-US" sz="200" dirty="0">
                        <a:solidFill>
                          <a:srgbClr val="000000"/>
                        </a:solidFill>
                        <a:effectLst/>
                        <a:latin typeface="Helvetica Neue" panose="02000503000000020004" pitchFamily="2" charset="0"/>
                      </a:endParaRPr>
                    </a:p>
                    <a:p>
                      <a:pPr>
                        <a:buNone/>
                      </a:pPr>
                      <a:r>
                        <a:rPr lang="en-US" sz="200" dirty="0">
                          <a:solidFill>
                            <a:srgbClr val="000000"/>
                          </a:solidFill>
                          <a:effectLst/>
                          <a:latin typeface="Helvetica Neue" panose="02000503000000020004" pitchFamily="2" charset="0"/>
                        </a:rPr>
                        <a:t>INFICON, Inc. strictly complies with all aspects of the Export Administration Regulations ('EAR'), including those sections dealing with deemed exports to foreign nationals.</a:t>
                      </a:r>
                      <a:endParaRPr lang="en-US" sz="200" dirty="0">
                        <a:effectLst/>
                      </a:endParaRPr>
                    </a:p>
                    <a:p>
                      <a:pPr>
                        <a:buNone/>
                      </a:pPr>
                      <a:r>
                        <a:rPr lang="en-US" sz="200" dirty="0">
                          <a:solidFill>
                            <a:srgbClr val="000000"/>
                          </a:solidFill>
                          <a:effectLst/>
                          <a:latin typeface="Helvetica Neue" panose="02000503000000020004" pitchFamily="2" charset="0"/>
                        </a:rPr>
                        <a:t>See less</a:t>
                      </a:r>
                      <a:endParaRPr lang="en-US" sz="200" dirty="0">
                        <a:effectLst/>
                      </a:endParaRPr>
                    </a:p>
                  </a:txBody>
                  <a:tcPr marL="3538" marR="3538" marT="3538" marB="353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4410686"/>
                  </a:ext>
                </a:extLst>
              </a:tr>
            </a:tbl>
          </a:graphicData>
        </a:graphic>
      </p:graphicFrame>
      <p:sp>
        <p:nvSpPr>
          <p:cNvPr id="13" name="TextBox 12">
            <a:extLst>
              <a:ext uri="{FF2B5EF4-FFF2-40B4-BE49-F238E27FC236}">
                <a16:creationId xmlns:a16="http://schemas.microsoft.com/office/drawing/2014/main" id="{5959D4D6-3CE3-8E8A-8842-6E27DBF6EBD7}"/>
              </a:ext>
            </a:extLst>
          </p:cNvPr>
          <p:cNvSpPr txBox="1"/>
          <p:nvPr/>
        </p:nvSpPr>
        <p:spPr>
          <a:xfrm>
            <a:off x="574431" y="438488"/>
            <a:ext cx="6096000" cy="646331"/>
          </a:xfrm>
          <a:prstGeom prst="rect">
            <a:avLst/>
          </a:prstGeom>
          <a:noFill/>
        </p:spPr>
        <p:txBody>
          <a:bodyPr wrap="square">
            <a:spAutoFit/>
          </a:bodyPr>
          <a:lstStyle/>
          <a:p>
            <a:r>
              <a:rPr lang="en-US" dirty="0">
                <a:latin typeface="Aptos" panose="020B0004020202020204" pitchFamily="34" charset="0"/>
                <a:cs typeface="Times New Roman" panose="02020603050405020304" pitchFamily="18" charset="0"/>
              </a:rPr>
              <a:t>Output: job listings with job title, company, location, date posted and descriptions</a:t>
            </a:r>
          </a:p>
        </p:txBody>
      </p:sp>
    </p:spTree>
    <p:extLst>
      <p:ext uri="{BB962C8B-B14F-4D97-AF65-F5344CB8AC3E}">
        <p14:creationId xmlns:p14="http://schemas.microsoft.com/office/powerpoint/2010/main" val="354969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D6F72-418F-9FAA-0CC4-58331C0DA2C1}"/>
              </a:ext>
            </a:extLst>
          </p:cNvPr>
          <p:cNvSpPr>
            <a:spLocks noGrp="1"/>
          </p:cNvSpPr>
          <p:nvPr>
            <p:ph type="title"/>
          </p:nvPr>
        </p:nvSpPr>
        <p:spPr>
          <a:xfrm>
            <a:off x="1043631" y="809898"/>
            <a:ext cx="9942716" cy="1554480"/>
          </a:xfrm>
        </p:spPr>
        <p:txBody>
          <a:bodyPr anchor="ctr">
            <a:normAutofit/>
          </a:bodyPr>
          <a:lstStyle/>
          <a:p>
            <a:r>
              <a:rPr lang="en-US" sz="4800"/>
              <a:t>Data Cleaning &amp; Text Preprocessing </a:t>
            </a:r>
          </a:p>
        </p:txBody>
      </p:sp>
      <p:sp>
        <p:nvSpPr>
          <p:cNvPr id="3" name="Content Placeholder 2">
            <a:extLst>
              <a:ext uri="{FF2B5EF4-FFF2-40B4-BE49-F238E27FC236}">
                <a16:creationId xmlns:a16="http://schemas.microsoft.com/office/drawing/2014/main" id="{E44A071A-4870-C162-8B84-D74529FE1F53}"/>
              </a:ext>
            </a:extLst>
          </p:cNvPr>
          <p:cNvSpPr>
            <a:spLocks noGrp="1"/>
          </p:cNvSpPr>
          <p:nvPr>
            <p:ph idx="1"/>
          </p:nvPr>
        </p:nvSpPr>
        <p:spPr>
          <a:xfrm>
            <a:off x="1045028" y="3017522"/>
            <a:ext cx="9941319" cy="3124658"/>
          </a:xfrm>
        </p:spPr>
        <p:txBody>
          <a:bodyPr anchor="ctr">
            <a:normAutofit/>
          </a:bodyPr>
          <a:lstStyle/>
          <a:p>
            <a:pPr>
              <a:buFont typeface="Arial" panose="020B0604020202020204" pitchFamily="34" charset="0"/>
              <a:buChar char="•"/>
            </a:pPr>
            <a:r>
              <a:rPr lang="en-US" sz="2200" dirty="0"/>
              <a:t>Filled missing values</a:t>
            </a:r>
          </a:p>
          <a:p>
            <a:pPr>
              <a:buFont typeface="Arial" panose="020B0604020202020204" pitchFamily="34" charset="0"/>
              <a:buChar char="•"/>
            </a:pPr>
            <a:r>
              <a:rPr lang="en-US" sz="2200" dirty="0"/>
              <a:t>Removed duplicated/incomplete/irrelevant job titles</a:t>
            </a:r>
          </a:p>
          <a:p>
            <a:pPr>
              <a:buFont typeface="Arial" panose="020B0604020202020204" pitchFamily="34" charset="0"/>
              <a:buChar char="•"/>
            </a:pPr>
            <a:r>
              <a:rPr lang="en-US" sz="2200" dirty="0"/>
              <a:t>Standardized dates to YYYY-MM</a:t>
            </a:r>
          </a:p>
          <a:p>
            <a:pPr>
              <a:buFont typeface="Arial" panose="020B0604020202020204" pitchFamily="34" charset="0"/>
              <a:buChar char="•"/>
            </a:pPr>
            <a:endParaRPr lang="en-US" sz="2200" dirty="0"/>
          </a:p>
          <a:p>
            <a:r>
              <a:rPr lang="en-US" sz="2200" dirty="0"/>
              <a:t>Tokenization</a:t>
            </a:r>
          </a:p>
          <a:p>
            <a:r>
              <a:rPr lang="en-US" sz="2200" dirty="0" err="1"/>
              <a:t>Stopword</a:t>
            </a:r>
            <a:r>
              <a:rPr lang="en-US" sz="2200" dirty="0"/>
              <a:t> removal (including domain-specific ones)</a:t>
            </a:r>
          </a:p>
          <a:p>
            <a:r>
              <a:rPr lang="en-US" sz="2200" dirty="0"/>
              <a:t>Lemmatization</a:t>
            </a:r>
          </a:p>
          <a:p>
            <a:endParaRPr lang="en-US" sz="2200" dirty="0"/>
          </a:p>
          <a:p>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2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661EF-1DD6-5857-74B0-0C1E1F3A9FA0}"/>
              </a:ext>
            </a:extLst>
          </p:cNvPr>
          <p:cNvSpPr>
            <a:spLocks noGrp="1"/>
          </p:cNvSpPr>
          <p:nvPr>
            <p:ph type="title"/>
          </p:nvPr>
        </p:nvSpPr>
        <p:spPr>
          <a:xfrm>
            <a:off x="645065" y="1463040"/>
            <a:ext cx="3796306" cy="2690949"/>
          </a:xfrm>
        </p:spPr>
        <p:txBody>
          <a:bodyPr anchor="t">
            <a:normAutofit/>
          </a:bodyPr>
          <a:lstStyle/>
          <a:p>
            <a:r>
              <a:rPr lang="en-US" dirty="0"/>
              <a:t>Technical Skills Dictionary &amp; Skill Extraction</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0E8FFC-871D-D8BF-03C9-302F5918747D}"/>
              </a:ext>
            </a:extLst>
          </p:cNvPr>
          <p:cNvSpPr>
            <a:spLocks noGrp="1"/>
          </p:cNvSpPr>
          <p:nvPr>
            <p:ph idx="1"/>
          </p:nvPr>
        </p:nvSpPr>
        <p:spPr>
          <a:xfrm>
            <a:off x="5656218" y="1463039"/>
            <a:ext cx="5542387" cy="4300447"/>
          </a:xfrm>
        </p:spPr>
        <p:txBody>
          <a:bodyPr anchor="t">
            <a:normAutofit/>
          </a:bodyPr>
          <a:lstStyle/>
          <a:p>
            <a:pPr>
              <a:buFont typeface="Arial" panose="020B0604020202020204" pitchFamily="34" charset="0"/>
              <a:buChar char="•"/>
            </a:pPr>
            <a:r>
              <a:rPr lang="en-US" sz="2200"/>
              <a:t>~300+ curated skills</a:t>
            </a:r>
          </a:p>
          <a:p>
            <a:pPr>
              <a:buFont typeface="Arial" panose="020B0604020202020204" pitchFamily="34" charset="0"/>
              <a:buChar char="•"/>
            </a:pPr>
            <a:r>
              <a:rPr lang="en-US" sz="2200"/>
              <a:t>Categories: programming, hardware, verification, manufacturing, etc.</a:t>
            </a:r>
          </a:p>
          <a:p>
            <a:pPr>
              <a:buFont typeface="Arial" panose="020B0604020202020204" pitchFamily="34" charset="0"/>
              <a:buChar char="•"/>
            </a:pPr>
            <a:r>
              <a:rPr lang="en-US" sz="2200"/>
              <a:t>Multi-word skills prioritized</a:t>
            </a:r>
          </a:p>
          <a:p>
            <a:pPr>
              <a:buFont typeface="Arial" panose="020B0604020202020204" pitchFamily="34" charset="0"/>
              <a:buChar char="•"/>
            </a:pPr>
            <a:endParaRPr lang="en-US" sz="2200"/>
          </a:p>
          <a:p>
            <a:pPr>
              <a:buFont typeface="Arial" panose="020B0604020202020204" pitchFamily="34" charset="0"/>
              <a:buChar char="•"/>
            </a:pPr>
            <a:r>
              <a:rPr lang="en-US" sz="2200"/>
              <a:t>Phrase matching</a:t>
            </a:r>
          </a:p>
          <a:p>
            <a:pPr>
              <a:buFont typeface="Arial" panose="020B0604020202020204" pitchFamily="34" charset="0"/>
              <a:buChar char="•"/>
            </a:pPr>
            <a:r>
              <a:rPr lang="en-US" sz="2200"/>
              <a:t>Token matching</a:t>
            </a:r>
          </a:p>
          <a:p>
            <a:pPr>
              <a:buFont typeface="Arial" panose="020B0604020202020204" pitchFamily="34" charset="0"/>
              <a:buChar char="•"/>
            </a:pPr>
            <a:r>
              <a:rPr lang="en-US" sz="2200"/>
              <a:t>Top 10–20 skills extracted</a:t>
            </a:r>
          </a:p>
          <a:p>
            <a:pPr>
              <a:buFont typeface="Arial" panose="020B0604020202020204" pitchFamily="34" charset="0"/>
              <a:buChar char="•"/>
            </a:pPr>
            <a:endParaRPr lang="en-US" sz="2200"/>
          </a:p>
          <a:p>
            <a:endParaRPr lang="en-US" sz="2200"/>
          </a:p>
        </p:txBody>
      </p:sp>
    </p:spTree>
    <p:extLst>
      <p:ext uri="{BB962C8B-B14F-4D97-AF65-F5344CB8AC3E}">
        <p14:creationId xmlns:p14="http://schemas.microsoft.com/office/powerpoint/2010/main" val="281233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638EA-542B-A771-E26B-5036FAE87182}"/>
              </a:ext>
            </a:extLst>
          </p:cNvPr>
          <p:cNvSpPr>
            <a:spLocks noGrp="1"/>
          </p:cNvSpPr>
          <p:nvPr>
            <p:ph type="title"/>
          </p:nvPr>
        </p:nvSpPr>
        <p:spPr>
          <a:xfrm>
            <a:off x="808638" y="386930"/>
            <a:ext cx="9236700" cy="1188950"/>
          </a:xfrm>
        </p:spPr>
        <p:txBody>
          <a:bodyPr anchor="b">
            <a:normAutofit/>
          </a:bodyPr>
          <a:lstStyle/>
          <a:p>
            <a:r>
              <a:rPr lang="en-US" sz="5400"/>
              <a:t>Topic Modeling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4C321A-94B2-6160-14F2-A81F1EC43793}"/>
              </a:ext>
            </a:extLst>
          </p:cNvPr>
          <p:cNvSpPr>
            <a:spLocks noGrp="1"/>
          </p:cNvSpPr>
          <p:nvPr>
            <p:ph idx="1"/>
          </p:nvPr>
        </p:nvSpPr>
        <p:spPr>
          <a:xfrm>
            <a:off x="793660" y="2599509"/>
            <a:ext cx="10143668" cy="3435531"/>
          </a:xfrm>
        </p:spPr>
        <p:txBody>
          <a:bodyPr anchor="ctr">
            <a:normAutofit/>
          </a:bodyPr>
          <a:lstStyle/>
          <a:p>
            <a:pPr>
              <a:buFont typeface="Arial" panose="020B0604020202020204" pitchFamily="34" charset="0"/>
              <a:buChar char="•"/>
            </a:pPr>
            <a:r>
              <a:rPr lang="en-US" sz="2400"/>
              <a:t>LDA, NMF, K-Means</a:t>
            </a:r>
          </a:p>
          <a:p>
            <a:pPr>
              <a:buFont typeface="Arial" panose="020B0604020202020204" pitchFamily="34" charset="0"/>
              <a:buChar char="•"/>
            </a:pPr>
            <a:r>
              <a:rPr lang="en-US" sz="2400"/>
              <a:t>Each identifies topics/skill clusters</a:t>
            </a:r>
          </a:p>
          <a:p>
            <a:pPr>
              <a:buFont typeface="Arial" panose="020B0604020202020204" pitchFamily="34" charset="0"/>
              <a:buChar char="•"/>
            </a:pPr>
            <a:r>
              <a:rPr lang="en-US" sz="2400"/>
              <a:t>5 topics each</a:t>
            </a:r>
          </a:p>
          <a:p>
            <a:endParaRPr lang="en-US" sz="2400"/>
          </a:p>
        </p:txBody>
      </p:sp>
    </p:spTree>
    <p:extLst>
      <p:ext uri="{BB962C8B-B14F-4D97-AF65-F5344CB8AC3E}">
        <p14:creationId xmlns:p14="http://schemas.microsoft.com/office/powerpoint/2010/main" val="176484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B64CE-E06A-E880-BB08-B0F36DF370F2}"/>
              </a:ext>
            </a:extLst>
          </p:cNvPr>
          <p:cNvSpPr>
            <a:spLocks noGrp="1"/>
          </p:cNvSpPr>
          <p:nvPr>
            <p:ph type="title"/>
          </p:nvPr>
        </p:nvSpPr>
        <p:spPr>
          <a:xfrm>
            <a:off x="645064" y="525982"/>
            <a:ext cx="4282983" cy="1200361"/>
          </a:xfrm>
        </p:spPr>
        <p:txBody>
          <a:bodyPr anchor="b">
            <a:normAutofit/>
          </a:bodyPr>
          <a:lstStyle/>
          <a:p>
            <a:r>
              <a:rPr lang="en-US" sz="3600"/>
              <a:t>Skill Categories Visualization</a:t>
            </a:r>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30DAF8-3328-DCED-80D0-5BA3322A4B64}"/>
              </a:ext>
            </a:extLst>
          </p:cNvPr>
          <p:cNvSpPr>
            <a:spLocks noGrp="1"/>
          </p:cNvSpPr>
          <p:nvPr>
            <p:ph idx="1"/>
          </p:nvPr>
        </p:nvSpPr>
        <p:spPr>
          <a:xfrm>
            <a:off x="645066" y="2031101"/>
            <a:ext cx="4282984" cy="3511943"/>
          </a:xfrm>
        </p:spPr>
        <p:txBody>
          <a:bodyPr anchor="ctr">
            <a:normAutofit/>
          </a:bodyPr>
          <a:lstStyle/>
          <a:p>
            <a:pPr>
              <a:buFont typeface="Arial" panose="020B0604020202020204" pitchFamily="34" charset="0"/>
              <a:buChar char="•"/>
            </a:pPr>
            <a:r>
              <a:rPr lang="en-US" sz="1800"/>
              <a:t>Pie chart of skill domains (e.g., AI, design, software)</a:t>
            </a:r>
          </a:p>
          <a:p>
            <a:r>
              <a:rPr lang="en-US" sz="1800"/>
              <a:t>Title-based skill heatmaps</a:t>
            </a:r>
          </a:p>
          <a:p>
            <a:endParaRPr lang="en-US" sz="1800"/>
          </a:p>
        </p:txBody>
      </p:sp>
      <p:sp>
        <p:nvSpPr>
          <p:cNvPr id="28"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e chart with different colored circles&#10;&#10;AI-generated content may be incorrect.">
            <a:extLst>
              <a:ext uri="{FF2B5EF4-FFF2-40B4-BE49-F238E27FC236}">
                <a16:creationId xmlns:a16="http://schemas.microsoft.com/office/drawing/2014/main" id="{09A1B9AE-E5AF-7F21-F222-F8FA93B41AE6}"/>
              </a:ext>
            </a:extLst>
          </p:cNvPr>
          <p:cNvPicPr>
            <a:picLocks noChangeAspect="1"/>
          </p:cNvPicPr>
          <p:nvPr/>
        </p:nvPicPr>
        <p:blipFill>
          <a:blip r:embed="rId2"/>
          <a:stretch>
            <a:fillRect/>
          </a:stretch>
        </p:blipFill>
        <p:spPr>
          <a:xfrm>
            <a:off x="5987738" y="1061357"/>
            <a:ext cx="5628018" cy="4502416"/>
          </a:xfrm>
          <a:prstGeom prst="rect">
            <a:avLst/>
          </a:prstGeom>
        </p:spPr>
      </p:pic>
    </p:spTree>
    <p:extLst>
      <p:ext uri="{BB962C8B-B14F-4D97-AF65-F5344CB8AC3E}">
        <p14:creationId xmlns:p14="http://schemas.microsoft.com/office/powerpoint/2010/main" val="165233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39306-8B7B-E604-61E2-9AEFCB917EB0}"/>
              </a:ext>
            </a:extLst>
          </p:cNvPr>
          <p:cNvSpPr>
            <a:spLocks noGrp="1"/>
          </p:cNvSpPr>
          <p:nvPr>
            <p:ph type="title"/>
          </p:nvPr>
        </p:nvSpPr>
        <p:spPr>
          <a:xfrm>
            <a:off x="589560" y="856180"/>
            <a:ext cx="4560584" cy="1128068"/>
          </a:xfrm>
        </p:spPr>
        <p:txBody>
          <a:bodyPr anchor="ctr">
            <a:normAutofit/>
          </a:bodyPr>
          <a:lstStyle/>
          <a:p>
            <a:r>
              <a:rPr lang="en-US" sz="3700" b="1"/>
              <a:t>Co-occurrence Matrix</a:t>
            </a:r>
            <a:br>
              <a:rPr lang="en-US" sz="3700" b="1"/>
            </a:br>
            <a:endParaRPr lang="en-US" sz="3700"/>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25EE7-5F38-5DE9-CBDC-979F73CB14FC}"/>
              </a:ext>
            </a:extLst>
          </p:cNvPr>
          <p:cNvSpPr>
            <a:spLocks noGrp="1"/>
          </p:cNvSpPr>
          <p:nvPr>
            <p:ph idx="1"/>
          </p:nvPr>
        </p:nvSpPr>
        <p:spPr>
          <a:xfrm>
            <a:off x="590719" y="2330505"/>
            <a:ext cx="4559425" cy="3979585"/>
          </a:xfrm>
        </p:spPr>
        <p:txBody>
          <a:bodyPr anchor="ctr">
            <a:normAutofit/>
          </a:bodyPr>
          <a:lstStyle/>
          <a:p>
            <a:r>
              <a:rPr lang="en-US" sz="2000"/>
              <a:t>Heatmap of frequently co-mentioned skills</a:t>
            </a:r>
          </a:p>
          <a:p>
            <a:endParaRPr lang="en-US" sz="2000"/>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job description&#10;&#10;AI-generated content may be incorrect.">
            <a:extLst>
              <a:ext uri="{FF2B5EF4-FFF2-40B4-BE49-F238E27FC236}">
                <a16:creationId xmlns:a16="http://schemas.microsoft.com/office/drawing/2014/main" id="{021350D9-8C66-1CDC-0D83-B71FFDCE7AC6}"/>
              </a:ext>
            </a:extLst>
          </p:cNvPr>
          <p:cNvPicPr>
            <a:picLocks noChangeAspect="1"/>
          </p:cNvPicPr>
          <p:nvPr/>
        </p:nvPicPr>
        <p:blipFill>
          <a:blip r:embed="rId2"/>
          <a:srcRect r="14122" b="2"/>
          <a:stretch/>
        </p:blipFill>
        <p:spPr>
          <a:xfrm>
            <a:off x="5977788" y="799352"/>
            <a:ext cx="5425410" cy="5259296"/>
          </a:xfrm>
          <a:prstGeom prst="rect">
            <a:avLst/>
          </a:prstGeom>
        </p:spPr>
      </p:pic>
    </p:spTree>
    <p:extLst>
      <p:ext uri="{BB962C8B-B14F-4D97-AF65-F5344CB8AC3E}">
        <p14:creationId xmlns:p14="http://schemas.microsoft.com/office/powerpoint/2010/main" val="1272278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1955</Words>
  <Application>Microsoft Macintosh PowerPoint</Application>
  <PresentationFormat>Widescreen</PresentationFormat>
  <Paragraphs>180</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Calibri</vt:lpstr>
      <vt:lpstr>Helvetica Neue</vt:lpstr>
      <vt:lpstr>Office Theme</vt:lpstr>
      <vt:lpstr>Emerging Skills in the Semiconductor Industry</vt:lpstr>
      <vt:lpstr>Objective &amp; Process </vt:lpstr>
      <vt:lpstr>Web scraping job listings from LinkedIn</vt:lpstr>
      <vt:lpstr>PowerPoint Presentation</vt:lpstr>
      <vt:lpstr>Data Cleaning &amp; Text Preprocessing </vt:lpstr>
      <vt:lpstr>Technical Skills Dictionary &amp; Skill Extraction</vt:lpstr>
      <vt:lpstr>Topic Modeling</vt:lpstr>
      <vt:lpstr>Skill Categories Visualization</vt:lpstr>
      <vt:lpstr>Co-occurrence Matrix </vt:lpstr>
      <vt:lpstr>Word Cloud and Top Skills</vt:lpstr>
      <vt:lpstr>Geographic Variation in Technical Skill Demand</vt:lpstr>
      <vt:lpstr>Most Common Roles in Semiconductor Job Postings</vt:lpstr>
      <vt:lpstr>Key Insights</vt:lpstr>
      <vt:lpstr>Recommendations</vt:lpstr>
      <vt:lpstr>Specific about Design Roles </vt:lpstr>
      <vt:lpstr>Comparison between Industry and Marvell</vt:lpstr>
      <vt:lpstr>Comparison about job titles </vt:lpstr>
      <vt:lpstr>Comparison about skill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jessicale1209@outlook.com</dc:creator>
  <cp:lastModifiedBy>jessicale1209@outlook.com</cp:lastModifiedBy>
  <cp:revision>3</cp:revision>
  <dcterms:created xsi:type="dcterms:W3CDTF">2025-04-07T08:20:45Z</dcterms:created>
  <dcterms:modified xsi:type="dcterms:W3CDTF">2025-04-07T08:59:55Z</dcterms:modified>
</cp:coreProperties>
</file>